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8"/>
  </p:notesMasterIdLst>
  <p:sldIdLst>
    <p:sldId id="272" r:id="rId3"/>
    <p:sldId id="291" r:id="rId4"/>
    <p:sldId id="281" r:id="rId5"/>
    <p:sldId id="273" r:id="rId6"/>
    <p:sldId id="278" r:id="rId7"/>
    <p:sldId id="286" r:id="rId8"/>
    <p:sldId id="275" r:id="rId9"/>
    <p:sldId id="295" r:id="rId10"/>
    <p:sldId id="282" r:id="rId11"/>
    <p:sldId id="294" r:id="rId12"/>
    <p:sldId id="276" r:id="rId13"/>
    <p:sldId id="289" r:id="rId14"/>
    <p:sldId id="288" r:id="rId15"/>
    <p:sldId id="290" r:id="rId16"/>
    <p:sldId id="29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p:restoredTop sz="86202"/>
  </p:normalViewPr>
  <p:slideViewPr>
    <p:cSldViewPr snapToGrid="0" snapToObjects="1">
      <p:cViewPr varScale="1">
        <p:scale>
          <a:sx n="109" d="100"/>
          <a:sy n="109" d="100"/>
        </p:scale>
        <p:origin x="104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E043B1-DE3B-8540-AE30-DBFC099C2847}" type="datetimeFigureOut">
              <a:rPr lang="en-US" smtClean="0"/>
              <a:t>10/14/23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284848-2898-CC44-ACAD-2A68B4385BA9}" type="slidenum">
              <a:rPr lang="en-US" smtClean="0"/>
              <a:t>‹#›</a:t>
            </a:fld>
            <a:endParaRPr lang="en-US"/>
          </a:p>
        </p:txBody>
      </p:sp>
    </p:spTree>
    <p:extLst>
      <p:ext uri="{BB962C8B-B14F-4D97-AF65-F5344CB8AC3E}">
        <p14:creationId xmlns:p14="http://schemas.microsoft.com/office/powerpoint/2010/main" val="3578058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284848-2898-CC44-ACAD-2A68B4385BA9}" type="slidenum">
              <a:rPr lang="en-US" smtClean="0"/>
              <a:t>3</a:t>
            </a:fld>
            <a:endParaRPr lang="en-US"/>
          </a:p>
        </p:txBody>
      </p:sp>
    </p:spTree>
    <p:extLst>
      <p:ext uri="{BB962C8B-B14F-4D97-AF65-F5344CB8AC3E}">
        <p14:creationId xmlns:p14="http://schemas.microsoft.com/office/powerpoint/2010/main" val="4172684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284848-2898-CC44-ACAD-2A68B4385BA9}" type="slidenum">
              <a:rPr lang="en-US" smtClean="0"/>
              <a:t>12</a:t>
            </a:fld>
            <a:endParaRPr lang="en-US"/>
          </a:p>
        </p:txBody>
      </p:sp>
    </p:spTree>
    <p:extLst>
      <p:ext uri="{BB962C8B-B14F-4D97-AF65-F5344CB8AC3E}">
        <p14:creationId xmlns:p14="http://schemas.microsoft.com/office/powerpoint/2010/main" val="1403710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284848-2898-CC44-ACAD-2A68B4385BA9}" type="slidenum">
              <a:rPr lang="en-US" smtClean="0"/>
              <a:t>13</a:t>
            </a:fld>
            <a:endParaRPr lang="en-US"/>
          </a:p>
        </p:txBody>
      </p:sp>
    </p:spTree>
    <p:extLst>
      <p:ext uri="{BB962C8B-B14F-4D97-AF65-F5344CB8AC3E}">
        <p14:creationId xmlns:p14="http://schemas.microsoft.com/office/powerpoint/2010/main" val="2274698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284848-2898-CC44-ACAD-2A68B4385BA9}" type="slidenum">
              <a:rPr lang="en-US" smtClean="0"/>
              <a:t>14</a:t>
            </a:fld>
            <a:endParaRPr lang="en-US"/>
          </a:p>
        </p:txBody>
      </p:sp>
    </p:spTree>
    <p:extLst>
      <p:ext uri="{BB962C8B-B14F-4D97-AF65-F5344CB8AC3E}">
        <p14:creationId xmlns:p14="http://schemas.microsoft.com/office/powerpoint/2010/main" val="10802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284848-2898-CC44-ACAD-2A68B4385BA9}" type="slidenum">
              <a:rPr lang="en-US" smtClean="0"/>
              <a:t>4</a:t>
            </a:fld>
            <a:endParaRPr lang="en-US"/>
          </a:p>
        </p:txBody>
      </p:sp>
    </p:spTree>
    <p:extLst>
      <p:ext uri="{BB962C8B-B14F-4D97-AF65-F5344CB8AC3E}">
        <p14:creationId xmlns:p14="http://schemas.microsoft.com/office/powerpoint/2010/main" val="2669386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284848-2898-CC44-ACAD-2A68B4385BA9}" type="slidenum">
              <a:rPr lang="en-US" smtClean="0"/>
              <a:t>5</a:t>
            </a:fld>
            <a:endParaRPr lang="en-US"/>
          </a:p>
        </p:txBody>
      </p:sp>
    </p:spTree>
    <p:extLst>
      <p:ext uri="{BB962C8B-B14F-4D97-AF65-F5344CB8AC3E}">
        <p14:creationId xmlns:p14="http://schemas.microsoft.com/office/powerpoint/2010/main" val="3497622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D284848-2898-CC44-ACAD-2A68B4385BA9}" type="slidenum">
              <a:rPr lang="en-US" smtClean="0"/>
              <a:t>6</a:t>
            </a:fld>
            <a:endParaRPr lang="en-US"/>
          </a:p>
        </p:txBody>
      </p:sp>
    </p:spTree>
    <p:extLst>
      <p:ext uri="{BB962C8B-B14F-4D97-AF65-F5344CB8AC3E}">
        <p14:creationId xmlns:p14="http://schemas.microsoft.com/office/powerpoint/2010/main" val="3497569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284848-2898-CC44-ACAD-2A68B4385BA9}" type="slidenum">
              <a:rPr lang="en-US" smtClean="0"/>
              <a:t>7</a:t>
            </a:fld>
            <a:endParaRPr lang="en-US"/>
          </a:p>
        </p:txBody>
      </p:sp>
    </p:spTree>
    <p:extLst>
      <p:ext uri="{BB962C8B-B14F-4D97-AF65-F5344CB8AC3E}">
        <p14:creationId xmlns:p14="http://schemas.microsoft.com/office/powerpoint/2010/main" val="847643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284848-2898-CC44-ACAD-2A68B4385BA9}" type="slidenum">
              <a:rPr lang="en-US" smtClean="0"/>
              <a:t>8</a:t>
            </a:fld>
            <a:endParaRPr lang="en-US"/>
          </a:p>
        </p:txBody>
      </p:sp>
    </p:spTree>
    <p:extLst>
      <p:ext uri="{BB962C8B-B14F-4D97-AF65-F5344CB8AC3E}">
        <p14:creationId xmlns:p14="http://schemas.microsoft.com/office/powerpoint/2010/main" val="1299968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284848-2898-CC44-ACAD-2A68B4385BA9}" type="slidenum">
              <a:rPr lang="en-US" smtClean="0"/>
              <a:t>9</a:t>
            </a:fld>
            <a:endParaRPr lang="en-US"/>
          </a:p>
        </p:txBody>
      </p:sp>
    </p:spTree>
    <p:extLst>
      <p:ext uri="{BB962C8B-B14F-4D97-AF65-F5344CB8AC3E}">
        <p14:creationId xmlns:p14="http://schemas.microsoft.com/office/powerpoint/2010/main" val="2294601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284848-2898-CC44-ACAD-2A68B4385BA9}" type="slidenum">
              <a:rPr lang="en-US" smtClean="0"/>
              <a:t>10</a:t>
            </a:fld>
            <a:endParaRPr lang="en-US"/>
          </a:p>
        </p:txBody>
      </p:sp>
    </p:spTree>
    <p:extLst>
      <p:ext uri="{BB962C8B-B14F-4D97-AF65-F5344CB8AC3E}">
        <p14:creationId xmlns:p14="http://schemas.microsoft.com/office/powerpoint/2010/main" val="1957970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rtl="0" eaLnBrk="1" latinLnBrk="0" hangingPunct="1"/>
            <a:endParaRPr lang="en-US" dirty="0"/>
          </a:p>
        </p:txBody>
      </p:sp>
      <p:sp>
        <p:nvSpPr>
          <p:cNvPr id="4" name="Slide Number Placeholder 3"/>
          <p:cNvSpPr>
            <a:spLocks noGrp="1"/>
          </p:cNvSpPr>
          <p:nvPr>
            <p:ph type="sldNum" sz="quarter" idx="5"/>
          </p:nvPr>
        </p:nvSpPr>
        <p:spPr/>
        <p:txBody>
          <a:bodyPr/>
          <a:lstStyle/>
          <a:p>
            <a:fld id="{FD284848-2898-CC44-ACAD-2A68B4385BA9}" type="slidenum">
              <a:rPr lang="en-US" smtClean="0"/>
              <a:t>11</a:t>
            </a:fld>
            <a:endParaRPr lang="en-US"/>
          </a:p>
        </p:txBody>
      </p:sp>
    </p:spTree>
    <p:extLst>
      <p:ext uri="{BB962C8B-B14F-4D97-AF65-F5344CB8AC3E}">
        <p14:creationId xmlns:p14="http://schemas.microsoft.com/office/powerpoint/2010/main" val="2355576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E2BD3-1BE8-0242-8F14-73BB90A384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0A6BE6-EEEE-574E-8861-24506EC673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57316A-F755-4E48-93D3-2992582E0432}"/>
              </a:ext>
            </a:extLst>
          </p:cNvPr>
          <p:cNvSpPr>
            <a:spLocks noGrp="1"/>
          </p:cNvSpPr>
          <p:nvPr>
            <p:ph type="dt" sz="half" idx="10"/>
          </p:nvPr>
        </p:nvSpPr>
        <p:spPr/>
        <p:txBody>
          <a:bodyPr/>
          <a:lstStyle/>
          <a:p>
            <a:fld id="{B3410C5D-8160-7746-90C1-0B938518DE47}" type="datetimeFigureOut">
              <a:rPr lang="en-US" smtClean="0"/>
              <a:t>10/14/23</a:t>
            </a:fld>
            <a:endParaRPr lang="en-US"/>
          </a:p>
        </p:txBody>
      </p:sp>
      <p:sp>
        <p:nvSpPr>
          <p:cNvPr id="5" name="Footer Placeholder 4">
            <a:extLst>
              <a:ext uri="{FF2B5EF4-FFF2-40B4-BE49-F238E27FC236}">
                <a16:creationId xmlns:a16="http://schemas.microsoft.com/office/drawing/2014/main" id="{CD0F44D1-273A-8640-AC84-8B0A96F769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E686C5-6C2B-5B46-BE0E-71C5D2A277CB}"/>
              </a:ext>
            </a:extLst>
          </p:cNvPr>
          <p:cNvSpPr>
            <a:spLocks noGrp="1"/>
          </p:cNvSpPr>
          <p:nvPr>
            <p:ph type="sldNum" sz="quarter" idx="12"/>
          </p:nvPr>
        </p:nvSpPr>
        <p:spPr/>
        <p:txBody>
          <a:bodyPr/>
          <a:lstStyle/>
          <a:p>
            <a:fld id="{8A8A6EB8-7F06-964A-931A-436262A7CA1C}" type="slidenum">
              <a:rPr lang="en-US" smtClean="0"/>
              <a:t>‹#›</a:t>
            </a:fld>
            <a:endParaRPr lang="en-US"/>
          </a:p>
        </p:txBody>
      </p:sp>
    </p:spTree>
    <p:extLst>
      <p:ext uri="{BB962C8B-B14F-4D97-AF65-F5344CB8AC3E}">
        <p14:creationId xmlns:p14="http://schemas.microsoft.com/office/powerpoint/2010/main" val="3897188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A052-4CB1-A544-AAD2-17D2BEE9914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B3B6B6-2281-A744-8CD2-0BC295BD9D7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A64D9F-9964-7A4A-AAF9-C88210B895D2}"/>
              </a:ext>
            </a:extLst>
          </p:cNvPr>
          <p:cNvSpPr>
            <a:spLocks noGrp="1"/>
          </p:cNvSpPr>
          <p:nvPr>
            <p:ph type="dt" sz="half" idx="10"/>
          </p:nvPr>
        </p:nvSpPr>
        <p:spPr/>
        <p:txBody>
          <a:bodyPr/>
          <a:lstStyle/>
          <a:p>
            <a:fld id="{B3410C5D-8160-7746-90C1-0B938518DE47}" type="datetimeFigureOut">
              <a:rPr lang="en-US" smtClean="0"/>
              <a:t>10/14/23</a:t>
            </a:fld>
            <a:endParaRPr lang="en-US"/>
          </a:p>
        </p:txBody>
      </p:sp>
      <p:sp>
        <p:nvSpPr>
          <p:cNvPr id="5" name="Footer Placeholder 4">
            <a:extLst>
              <a:ext uri="{FF2B5EF4-FFF2-40B4-BE49-F238E27FC236}">
                <a16:creationId xmlns:a16="http://schemas.microsoft.com/office/drawing/2014/main" id="{7858C8DC-EA2F-0743-9D7D-0901527C3E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80CB5B-651E-8349-BF41-9AF7ED53891E}"/>
              </a:ext>
            </a:extLst>
          </p:cNvPr>
          <p:cNvSpPr>
            <a:spLocks noGrp="1"/>
          </p:cNvSpPr>
          <p:nvPr>
            <p:ph type="sldNum" sz="quarter" idx="12"/>
          </p:nvPr>
        </p:nvSpPr>
        <p:spPr/>
        <p:txBody>
          <a:bodyPr/>
          <a:lstStyle/>
          <a:p>
            <a:fld id="{8A8A6EB8-7F06-964A-931A-436262A7CA1C}" type="slidenum">
              <a:rPr lang="en-US" smtClean="0"/>
              <a:t>‹#›</a:t>
            </a:fld>
            <a:endParaRPr lang="en-US"/>
          </a:p>
        </p:txBody>
      </p:sp>
    </p:spTree>
    <p:extLst>
      <p:ext uri="{BB962C8B-B14F-4D97-AF65-F5344CB8AC3E}">
        <p14:creationId xmlns:p14="http://schemas.microsoft.com/office/powerpoint/2010/main" val="1646190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F1387D-D47E-9B43-923F-1422AE17B5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D5B8BF-3E7D-7540-BC1B-8D3A4AAF650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208992-3537-3543-BADA-BAA2A6D69215}"/>
              </a:ext>
            </a:extLst>
          </p:cNvPr>
          <p:cNvSpPr>
            <a:spLocks noGrp="1"/>
          </p:cNvSpPr>
          <p:nvPr>
            <p:ph type="dt" sz="half" idx="10"/>
          </p:nvPr>
        </p:nvSpPr>
        <p:spPr/>
        <p:txBody>
          <a:bodyPr/>
          <a:lstStyle/>
          <a:p>
            <a:fld id="{B3410C5D-8160-7746-90C1-0B938518DE47}" type="datetimeFigureOut">
              <a:rPr lang="en-US" smtClean="0"/>
              <a:t>10/14/23</a:t>
            </a:fld>
            <a:endParaRPr lang="en-US"/>
          </a:p>
        </p:txBody>
      </p:sp>
      <p:sp>
        <p:nvSpPr>
          <p:cNvPr id="5" name="Footer Placeholder 4">
            <a:extLst>
              <a:ext uri="{FF2B5EF4-FFF2-40B4-BE49-F238E27FC236}">
                <a16:creationId xmlns:a16="http://schemas.microsoft.com/office/drawing/2014/main" id="{D4DDD25E-3427-AE41-81FC-754312257E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8A0837-AE02-6B44-BB58-C147BF818A3A}"/>
              </a:ext>
            </a:extLst>
          </p:cNvPr>
          <p:cNvSpPr>
            <a:spLocks noGrp="1"/>
          </p:cNvSpPr>
          <p:nvPr>
            <p:ph type="sldNum" sz="quarter" idx="12"/>
          </p:nvPr>
        </p:nvSpPr>
        <p:spPr/>
        <p:txBody>
          <a:bodyPr/>
          <a:lstStyle/>
          <a:p>
            <a:fld id="{8A8A6EB8-7F06-964A-931A-436262A7CA1C}" type="slidenum">
              <a:rPr lang="en-US" smtClean="0"/>
              <a:t>‹#›</a:t>
            </a:fld>
            <a:endParaRPr lang="en-US"/>
          </a:p>
        </p:txBody>
      </p:sp>
    </p:spTree>
    <p:extLst>
      <p:ext uri="{BB962C8B-B14F-4D97-AF65-F5344CB8AC3E}">
        <p14:creationId xmlns:p14="http://schemas.microsoft.com/office/powerpoint/2010/main" val="2034843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F5CB96C-D376-6647-96CB-4039D0CFE264}" type="datetimeFigureOut">
              <a:rPr lang="en-US" smtClean="0"/>
              <a:pPr/>
              <a:t>10/14/23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3463241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5CB96C-D376-6647-96CB-4039D0CFE264}" type="datetimeFigureOut">
              <a:rPr lang="en-US" smtClean="0"/>
              <a:pPr/>
              <a:t>10/14/23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614925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5CB96C-D376-6647-96CB-4039D0CFE264}" type="datetimeFigureOut">
              <a:rPr lang="en-US" smtClean="0"/>
              <a:pPr/>
              <a:t>10/14/23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3367734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5CB96C-D376-6647-96CB-4039D0CFE264}" type="datetimeFigureOut">
              <a:rPr lang="en-US" smtClean="0"/>
              <a:pPr/>
              <a:t>10/14/23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3332058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5CB96C-D376-6647-96CB-4039D0CFE264}" type="datetimeFigureOut">
              <a:rPr lang="en-US" smtClean="0"/>
              <a:pPr/>
              <a:t>10/14/23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799118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5CB96C-D376-6647-96CB-4039D0CFE264}" type="datetimeFigureOut">
              <a:rPr lang="en-US" smtClean="0"/>
              <a:pPr/>
              <a:t>10/14/23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839033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CB96C-D376-6647-96CB-4039D0CFE264}" type="datetimeFigureOut">
              <a:rPr lang="en-US" smtClean="0"/>
              <a:pPr/>
              <a:t>10/14/23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33314241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5CB96C-D376-6647-96CB-4039D0CFE264}" type="datetimeFigureOut">
              <a:rPr lang="en-US" smtClean="0"/>
              <a:pPr/>
              <a:t>10/14/23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1210207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946FC-4EBA-F64B-B9A3-094C8B0AA0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5F1022-106B-9841-BC4D-149C740D900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318035-92AB-2049-8F75-EFE3EE9D27C3}"/>
              </a:ext>
            </a:extLst>
          </p:cNvPr>
          <p:cNvSpPr>
            <a:spLocks noGrp="1"/>
          </p:cNvSpPr>
          <p:nvPr>
            <p:ph type="dt" sz="half" idx="10"/>
          </p:nvPr>
        </p:nvSpPr>
        <p:spPr/>
        <p:txBody>
          <a:bodyPr/>
          <a:lstStyle/>
          <a:p>
            <a:fld id="{B3410C5D-8160-7746-90C1-0B938518DE47}" type="datetimeFigureOut">
              <a:rPr lang="en-US" smtClean="0"/>
              <a:t>10/14/23</a:t>
            </a:fld>
            <a:endParaRPr lang="en-US"/>
          </a:p>
        </p:txBody>
      </p:sp>
      <p:sp>
        <p:nvSpPr>
          <p:cNvPr id="5" name="Footer Placeholder 4">
            <a:extLst>
              <a:ext uri="{FF2B5EF4-FFF2-40B4-BE49-F238E27FC236}">
                <a16:creationId xmlns:a16="http://schemas.microsoft.com/office/drawing/2014/main" id="{BAE51B55-3DB7-6E4F-A954-201A39BE6A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D8F35-5E3F-AC4C-8679-FED81135D49A}"/>
              </a:ext>
            </a:extLst>
          </p:cNvPr>
          <p:cNvSpPr>
            <a:spLocks noGrp="1"/>
          </p:cNvSpPr>
          <p:nvPr>
            <p:ph type="sldNum" sz="quarter" idx="12"/>
          </p:nvPr>
        </p:nvSpPr>
        <p:spPr/>
        <p:txBody>
          <a:bodyPr/>
          <a:lstStyle/>
          <a:p>
            <a:fld id="{8A8A6EB8-7F06-964A-931A-436262A7CA1C}" type="slidenum">
              <a:rPr lang="en-US" smtClean="0"/>
              <a:t>‹#›</a:t>
            </a:fld>
            <a:endParaRPr lang="en-US"/>
          </a:p>
        </p:txBody>
      </p:sp>
    </p:spTree>
    <p:extLst>
      <p:ext uri="{BB962C8B-B14F-4D97-AF65-F5344CB8AC3E}">
        <p14:creationId xmlns:p14="http://schemas.microsoft.com/office/powerpoint/2010/main" val="2911133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5CB96C-D376-6647-96CB-4039D0CFE264}" type="datetimeFigureOut">
              <a:rPr lang="en-US" smtClean="0"/>
              <a:pPr/>
              <a:t>10/14/23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10850728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5CB96C-D376-6647-96CB-4039D0CFE264}" type="datetimeFigureOut">
              <a:rPr lang="en-US" smtClean="0"/>
              <a:pPr/>
              <a:t>10/14/23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2609106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5CB96C-D376-6647-96CB-4039D0CFE264}" type="datetimeFigureOut">
              <a:rPr lang="en-US" smtClean="0"/>
              <a:pPr/>
              <a:t>10/14/23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922695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5329E-CB29-744D-940E-3C6A6E04E2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8A068F-FC33-E245-AA9F-E92354C83F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A898E9-45BC-564D-A169-DCA0A3EB40E9}"/>
              </a:ext>
            </a:extLst>
          </p:cNvPr>
          <p:cNvSpPr>
            <a:spLocks noGrp="1"/>
          </p:cNvSpPr>
          <p:nvPr>
            <p:ph type="dt" sz="half" idx="10"/>
          </p:nvPr>
        </p:nvSpPr>
        <p:spPr/>
        <p:txBody>
          <a:bodyPr/>
          <a:lstStyle/>
          <a:p>
            <a:fld id="{B3410C5D-8160-7746-90C1-0B938518DE47}" type="datetimeFigureOut">
              <a:rPr lang="en-US" smtClean="0"/>
              <a:t>10/14/23</a:t>
            </a:fld>
            <a:endParaRPr lang="en-US"/>
          </a:p>
        </p:txBody>
      </p:sp>
      <p:sp>
        <p:nvSpPr>
          <p:cNvPr id="5" name="Footer Placeholder 4">
            <a:extLst>
              <a:ext uri="{FF2B5EF4-FFF2-40B4-BE49-F238E27FC236}">
                <a16:creationId xmlns:a16="http://schemas.microsoft.com/office/drawing/2014/main" id="{A6015001-D74B-7F40-8D6A-512D775AEF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1EB6A0-1722-BC47-B175-73BD151DCFAC}"/>
              </a:ext>
            </a:extLst>
          </p:cNvPr>
          <p:cNvSpPr>
            <a:spLocks noGrp="1"/>
          </p:cNvSpPr>
          <p:nvPr>
            <p:ph type="sldNum" sz="quarter" idx="12"/>
          </p:nvPr>
        </p:nvSpPr>
        <p:spPr/>
        <p:txBody>
          <a:bodyPr/>
          <a:lstStyle/>
          <a:p>
            <a:fld id="{8A8A6EB8-7F06-964A-931A-436262A7CA1C}" type="slidenum">
              <a:rPr lang="en-US" smtClean="0"/>
              <a:t>‹#›</a:t>
            </a:fld>
            <a:endParaRPr lang="en-US"/>
          </a:p>
        </p:txBody>
      </p:sp>
    </p:spTree>
    <p:extLst>
      <p:ext uri="{BB962C8B-B14F-4D97-AF65-F5344CB8AC3E}">
        <p14:creationId xmlns:p14="http://schemas.microsoft.com/office/powerpoint/2010/main" val="3211687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2C592-234C-A346-AD81-381AA07250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BFEB24-05C6-754A-AAFE-116978D775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02829E-D48A-DD43-8984-DF88E34D10B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3DC225-5E9F-CE42-87F6-7A8293EA5A78}"/>
              </a:ext>
            </a:extLst>
          </p:cNvPr>
          <p:cNvSpPr>
            <a:spLocks noGrp="1"/>
          </p:cNvSpPr>
          <p:nvPr>
            <p:ph type="dt" sz="half" idx="10"/>
          </p:nvPr>
        </p:nvSpPr>
        <p:spPr/>
        <p:txBody>
          <a:bodyPr/>
          <a:lstStyle/>
          <a:p>
            <a:fld id="{B3410C5D-8160-7746-90C1-0B938518DE47}" type="datetimeFigureOut">
              <a:rPr lang="en-US" smtClean="0"/>
              <a:t>10/14/23</a:t>
            </a:fld>
            <a:endParaRPr lang="en-US"/>
          </a:p>
        </p:txBody>
      </p:sp>
      <p:sp>
        <p:nvSpPr>
          <p:cNvPr id="6" name="Footer Placeholder 5">
            <a:extLst>
              <a:ext uri="{FF2B5EF4-FFF2-40B4-BE49-F238E27FC236}">
                <a16:creationId xmlns:a16="http://schemas.microsoft.com/office/drawing/2014/main" id="{7030F0D9-95A8-854C-AF9D-FE779BAD66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7503A3-99F1-E148-B0A8-EB96E56EFD62}"/>
              </a:ext>
            </a:extLst>
          </p:cNvPr>
          <p:cNvSpPr>
            <a:spLocks noGrp="1"/>
          </p:cNvSpPr>
          <p:nvPr>
            <p:ph type="sldNum" sz="quarter" idx="12"/>
          </p:nvPr>
        </p:nvSpPr>
        <p:spPr/>
        <p:txBody>
          <a:bodyPr/>
          <a:lstStyle/>
          <a:p>
            <a:fld id="{8A8A6EB8-7F06-964A-931A-436262A7CA1C}" type="slidenum">
              <a:rPr lang="en-US" smtClean="0"/>
              <a:t>‹#›</a:t>
            </a:fld>
            <a:endParaRPr lang="en-US"/>
          </a:p>
        </p:txBody>
      </p:sp>
    </p:spTree>
    <p:extLst>
      <p:ext uri="{BB962C8B-B14F-4D97-AF65-F5344CB8AC3E}">
        <p14:creationId xmlns:p14="http://schemas.microsoft.com/office/powerpoint/2010/main" val="2337594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563B1-81B2-5246-A994-E64EB300E5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5ECC22-5978-1848-AF96-7AE04FE36E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EF3192-8FDC-2D4C-B5F3-6BF686AD48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A3A18E-1DC1-2146-8984-E68F0071C5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1B287DF-C646-684C-B263-1CDFBBFEBE5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C09558-0FC0-9640-BC62-0D59E8B06DAE}"/>
              </a:ext>
            </a:extLst>
          </p:cNvPr>
          <p:cNvSpPr>
            <a:spLocks noGrp="1"/>
          </p:cNvSpPr>
          <p:nvPr>
            <p:ph type="dt" sz="half" idx="10"/>
          </p:nvPr>
        </p:nvSpPr>
        <p:spPr/>
        <p:txBody>
          <a:bodyPr/>
          <a:lstStyle/>
          <a:p>
            <a:fld id="{B3410C5D-8160-7746-90C1-0B938518DE47}" type="datetimeFigureOut">
              <a:rPr lang="en-US" smtClean="0"/>
              <a:t>10/14/23</a:t>
            </a:fld>
            <a:endParaRPr lang="en-US"/>
          </a:p>
        </p:txBody>
      </p:sp>
      <p:sp>
        <p:nvSpPr>
          <p:cNvPr id="8" name="Footer Placeholder 7">
            <a:extLst>
              <a:ext uri="{FF2B5EF4-FFF2-40B4-BE49-F238E27FC236}">
                <a16:creationId xmlns:a16="http://schemas.microsoft.com/office/drawing/2014/main" id="{4BA051D4-F3B5-5940-B74E-34A633FDEF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35D4DC-CC56-4345-BC52-C13D778BBA98}"/>
              </a:ext>
            </a:extLst>
          </p:cNvPr>
          <p:cNvSpPr>
            <a:spLocks noGrp="1"/>
          </p:cNvSpPr>
          <p:nvPr>
            <p:ph type="sldNum" sz="quarter" idx="12"/>
          </p:nvPr>
        </p:nvSpPr>
        <p:spPr/>
        <p:txBody>
          <a:bodyPr/>
          <a:lstStyle/>
          <a:p>
            <a:fld id="{8A8A6EB8-7F06-964A-931A-436262A7CA1C}" type="slidenum">
              <a:rPr lang="en-US" smtClean="0"/>
              <a:t>‹#›</a:t>
            </a:fld>
            <a:endParaRPr lang="en-US"/>
          </a:p>
        </p:txBody>
      </p:sp>
    </p:spTree>
    <p:extLst>
      <p:ext uri="{BB962C8B-B14F-4D97-AF65-F5344CB8AC3E}">
        <p14:creationId xmlns:p14="http://schemas.microsoft.com/office/powerpoint/2010/main" val="550370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40F92-3C6E-F146-A5B7-47BAC05006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85B33D-9FD8-C64D-9DDC-7B9093070A1A}"/>
              </a:ext>
            </a:extLst>
          </p:cNvPr>
          <p:cNvSpPr>
            <a:spLocks noGrp="1"/>
          </p:cNvSpPr>
          <p:nvPr>
            <p:ph type="dt" sz="half" idx="10"/>
          </p:nvPr>
        </p:nvSpPr>
        <p:spPr/>
        <p:txBody>
          <a:bodyPr/>
          <a:lstStyle/>
          <a:p>
            <a:fld id="{B3410C5D-8160-7746-90C1-0B938518DE47}" type="datetimeFigureOut">
              <a:rPr lang="en-US" smtClean="0"/>
              <a:t>10/14/23</a:t>
            </a:fld>
            <a:endParaRPr lang="en-US"/>
          </a:p>
        </p:txBody>
      </p:sp>
      <p:sp>
        <p:nvSpPr>
          <p:cNvPr id="4" name="Footer Placeholder 3">
            <a:extLst>
              <a:ext uri="{FF2B5EF4-FFF2-40B4-BE49-F238E27FC236}">
                <a16:creationId xmlns:a16="http://schemas.microsoft.com/office/drawing/2014/main" id="{C91B3418-7F19-B740-BD3A-7ACFD43EE7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EA7538-9F3F-2B45-919C-DF44A1FA7C4D}"/>
              </a:ext>
            </a:extLst>
          </p:cNvPr>
          <p:cNvSpPr>
            <a:spLocks noGrp="1"/>
          </p:cNvSpPr>
          <p:nvPr>
            <p:ph type="sldNum" sz="quarter" idx="12"/>
          </p:nvPr>
        </p:nvSpPr>
        <p:spPr/>
        <p:txBody>
          <a:bodyPr/>
          <a:lstStyle/>
          <a:p>
            <a:fld id="{8A8A6EB8-7F06-964A-931A-436262A7CA1C}" type="slidenum">
              <a:rPr lang="en-US" smtClean="0"/>
              <a:t>‹#›</a:t>
            </a:fld>
            <a:endParaRPr lang="en-US"/>
          </a:p>
        </p:txBody>
      </p:sp>
    </p:spTree>
    <p:extLst>
      <p:ext uri="{BB962C8B-B14F-4D97-AF65-F5344CB8AC3E}">
        <p14:creationId xmlns:p14="http://schemas.microsoft.com/office/powerpoint/2010/main" val="3973916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914C26-2E38-124C-8907-A0DD1C8E9CE3}"/>
              </a:ext>
            </a:extLst>
          </p:cNvPr>
          <p:cNvSpPr>
            <a:spLocks noGrp="1"/>
          </p:cNvSpPr>
          <p:nvPr>
            <p:ph type="dt" sz="half" idx="10"/>
          </p:nvPr>
        </p:nvSpPr>
        <p:spPr/>
        <p:txBody>
          <a:bodyPr/>
          <a:lstStyle/>
          <a:p>
            <a:fld id="{B3410C5D-8160-7746-90C1-0B938518DE47}" type="datetimeFigureOut">
              <a:rPr lang="en-US" smtClean="0"/>
              <a:t>10/14/23</a:t>
            </a:fld>
            <a:endParaRPr lang="en-US"/>
          </a:p>
        </p:txBody>
      </p:sp>
      <p:sp>
        <p:nvSpPr>
          <p:cNvPr id="3" name="Footer Placeholder 2">
            <a:extLst>
              <a:ext uri="{FF2B5EF4-FFF2-40B4-BE49-F238E27FC236}">
                <a16:creationId xmlns:a16="http://schemas.microsoft.com/office/drawing/2014/main" id="{41AD94DD-9F20-5242-9801-5C412C4A67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1C2979-E564-974D-89E1-20F5682FD455}"/>
              </a:ext>
            </a:extLst>
          </p:cNvPr>
          <p:cNvSpPr>
            <a:spLocks noGrp="1"/>
          </p:cNvSpPr>
          <p:nvPr>
            <p:ph type="sldNum" sz="quarter" idx="12"/>
          </p:nvPr>
        </p:nvSpPr>
        <p:spPr/>
        <p:txBody>
          <a:bodyPr/>
          <a:lstStyle/>
          <a:p>
            <a:fld id="{8A8A6EB8-7F06-964A-931A-436262A7CA1C}" type="slidenum">
              <a:rPr lang="en-US" smtClean="0"/>
              <a:t>‹#›</a:t>
            </a:fld>
            <a:endParaRPr lang="en-US"/>
          </a:p>
        </p:txBody>
      </p:sp>
    </p:spTree>
    <p:extLst>
      <p:ext uri="{BB962C8B-B14F-4D97-AF65-F5344CB8AC3E}">
        <p14:creationId xmlns:p14="http://schemas.microsoft.com/office/powerpoint/2010/main" val="1560737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D7262-DBF1-5747-A65E-551380D425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0AE389-C859-9645-9BF9-6FAB411339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809956-2DC8-1E48-9AF8-97658F65DF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C4B397-8EF8-5B41-9E29-FA2B6650C9AD}"/>
              </a:ext>
            </a:extLst>
          </p:cNvPr>
          <p:cNvSpPr>
            <a:spLocks noGrp="1"/>
          </p:cNvSpPr>
          <p:nvPr>
            <p:ph type="dt" sz="half" idx="10"/>
          </p:nvPr>
        </p:nvSpPr>
        <p:spPr/>
        <p:txBody>
          <a:bodyPr/>
          <a:lstStyle/>
          <a:p>
            <a:fld id="{B3410C5D-8160-7746-90C1-0B938518DE47}" type="datetimeFigureOut">
              <a:rPr lang="en-US" smtClean="0"/>
              <a:t>10/14/23</a:t>
            </a:fld>
            <a:endParaRPr lang="en-US"/>
          </a:p>
        </p:txBody>
      </p:sp>
      <p:sp>
        <p:nvSpPr>
          <p:cNvPr id="6" name="Footer Placeholder 5">
            <a:extLst>
              <a:ext uri="{FF2B5EF4-FFF2-40B4-BE49-F238E27FC236}">
                <a16:creationId xmlns:a16="http://schemas.microsoft.com/office/drawing/2014/main" id="{403CCA66-FE1C-5946-A58B-1C89C8AB98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7ECC22-2740-8D48-AEFB-FEE9961A0F33}"/>
              </a:ext>
            </a:extLst>
          </p:cNvPr>
          <p:cNvSpPr>
            <a:spLocks noGrp="1"/>
          </p:cNvSpPr>
          <p:nvPr>
            <p:ph type="sldNum" sz="quarter" idx="12"/>
          </p:nvPr>
        </p:nvSpPr>
        <p:spPr/>
        <p:txBody>
          <a:bodyPr/>
          <a:lstStyle/>
          <a:p>
            <a:fld id="{8A8A6EB8-7F06-964A-931A-436262A7CA1C}" type="slidenum">
              <a:rPr lang="en-US" smtClean="0"/>
              <a:t>‹#›</a:t>
            </a:fld>
            <a:endParaRPr lang="en-US"/>
          </a:p>
        </p:txBody>
      </p:sp>
    </p:spTree>
    <p:extLst>
      <p:ext uri="{BB962C8B-B14F-4D97-AF65-F5344CB8AC3E}">
        <p14:creationId xmlns:p14="http://schemas.microsoft.com/office/powerpoint/2010/main" val="106514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32C80-B291-FD43-8139-1CED3A716A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47C821-3C2E-154B-B324-DB1CC2C86A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C8A58-A5BC-144C-82F1-7FA31DC92E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F07927-953D-EE4E-85A0-E70C17FA8158}"/>
              </a:ext>
            </a:extLst>
          </p:cNvPr>
          <p:cNvSpPr>
            <a:spLocks noGrp="1"/>
          </p:cNvSpPr>
          <p:nvPr>
            <p:ph type="dt" sz="half" idx="10"/>
          </p:nvPr>
        </p:nvSpPr>
        <p:spPr/>
        <p:txBody>
          <a:bodyPr/>
          <a:lstStyle/>
          <a:p>
            <a:fld id="{B3410C5D-8160-7746-90C1-0B938518DE47}" type="datetimeFigureOut">
              <a:rPr lang="en-US" smtClean="0"/>
              <a:t>10/14/23</a:t>
            </a:fld>
            <a:endParaRPr lang="en-US"/>
          </a:p>
        </p:txBody>
      </p:sp>
      <p:sp>
        <p:nvSpPr>
          <p:cNvPr id="6" name="Footer Placeholder 5">
            <a:extLst>
              <a:ext uri="{FF2B5EF4-FFF2-40B4-BE49-F238E27FC236}">
                <a16:creationId xmlns:a16="http://schemas.microsoft.com/office/drawing/2014/main" id="{2BEE6AFF-0A16-CD42-BD88-1FD7E62A6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C531DC-A357-644E-98B4-ED1A7B0FC607}"/>
              </a:ext>
            </a:extLst>
          </p:cNvPr>
          <p:cNvSpPr>
            <a:spLocks noGrp="1"/>
          </p:cNvSpPr>
          <p:nvPr>
            <p:ph type="sldNum" sz="quarter" idx="12"/>
          </p:nvPr>
        </p:nvSpPr>
        <p:spPr/>
        <p:txBody>
          <a:bodyPr/>
          <a:lstStyle/>
          <a:p>
            <a:fld id="{8A8A6EB8-7F06-964A-931A-436262A7CA1C}" type="slidenum">
              <a:rPr lang="en-US" smtClean="0"/>
              <a:t>‹#›</a:t>
            </a:fld>
            <a:endParaRPr lang="en-US"/>
          </a:p>
        </p:txBody>
      </p:sp>
    </p:spTree>
    <p:extLst>
      <p:ext uri="{BB962C8B-B14F-4D97-AF65-F5344CB8AC3E}">
        <p14:creationId xmlns:p14="http://schemas.microsoft.com/office/powerpoint/2010/main" val="4268888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1BC639-A988-9143-A1BD-F4135A87A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B866E1-DC8E-8D46-AF9D-12BA09C0FE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BB52F7-130F-0E4C-B9E8-5EBE5E9CDC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10C5D-8160-7746-90C1-0B938518DE47}" type="datetimeFigureOut">
              <a:rPr lang="en-US" smtClean="0"/>
              <a:t>10/14/23</a:t>
            </a:fld>
            <a:endParaRPr lang="en-US"/>
          </a:p>
        </p:txBody>
      </p:sp>
      <p:sp>
        <p:nvSpPr>
          <p:cNvPr id="5" name="Footer Placeholder 4">
            <a:extLst>
              <a:ext uri="{FF2B5EF4-FFF2-40B4-BE49-F238E27FC236}">
                <a16:creationId xmlns:a16="http://schemas.microsoft.com/office/drawing/2014/main" id="{94653364-1F94-7743-8498-0ABB036CD2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380F52-98AF-3D42-B266-F515762453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A6EB8-7F06-964A-931A-436262A7CA1C}" type="slidenum">
              <a:rPr lang="en-US" smtClean="0"/>
              <a:t>‹#›</a:t>
            </a:fld>
            <a:endParaRPr lang="en-US"/>
          </a:p>
        </p:txBody>
      </p:sp>
    </p:spTree>
    <p:extLst>
      <p:ext uri="{BB962C8B-B14F-4D97-AF65-F5344CB8AC3E}">
        <p14:creationId xmlns:p14="http://schemas.microsoft.com/office/powerpoint/2010/main" val="851692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CB96C-D376-6647-96CB-4039D0CFE264}" type="datetimeFigureOut">
              <a:rPr lang="en-US" smtClean="0"/>
              <a:pPr/>
              <a:t>10/14/23</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C17ABB-07EA-4840-9131-7596CD192C55}" type="slidenum">
              <a:rPr lang="en-US" smtClean="0"/>
              <a:pPr/>
              <a:t>‹#›</a:t>
            </a:fld>
            <a:endParaRPr lang="en-US"/>
          </a:p>
        </p:txBody>
      </p:sp>
    </p:spTree>
    <p:extLst>
      <p:ext uri="{BB962C8B-B14F-4D97-AF65-F5344CB8AC3E}">
        <p14:creationId xmlns:p14="http://schemas.microsoft.com/office/powerpoint/2010/main" val="409764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3337640" y="1974107"/>
            <a:ext cx="6499058" cy="1938992"/>
          </a:xfrm>
          <a:prstGeom prst="rect">
            <a:avLst/>
          </a:prstGeom>
        </p:spPr>
        <p:txBody>
          <a:bodyPr wrap="square">
            <a:spAutoFit/>
          </a:bodyPr>
          <a:lstStyle/>
          <a:p>
            <a:pPr defTabSz="457200"/>
            <a:r>
              <a:rPr lang="en-US" sz="4000" b="1" dirty="0"/>
              <a:t>Freedom of expression for workers – justifications </a:t>
            </a:r>
            <a:br>
              <a:rPr lang="en-US" sz="4000" b="1" dirty="0"/>
            </a:br>
            <a:r>
              <a:rPr lang="en-US" sz="4000" b="1" dirty="0"/>
              <a:t>(and why they matter)</a:t>
            </a:r>
            <a:endParaRPr lang="en-US" sz="4000" b="1" dirty="0">
              <a:solidFill>
                <a:prstClr val="white"/>
              </a:solidFill>
              <a:latin typeface="Arial"/>
              <a:cs typeface="Arial"/>
            </a:endParaRPr>
          </a:p>
        </p:txBody>
      </p:sp>
      <p:sp>
        <p:nvSpPr>
          <p:cNvPr id="8" name="Rectangle 7"/>
          <p:cNvSpPr/>
          <p:nvPr/>
        </p:nvSpPr>
        <p:spPr>
          <a:xfrm>
            <a:off x="5264105" y="5086524"/>
            <a:ext cx="5404093" cy="1056251"/>
          </a:xfrm>
          <a:prstGeom prst="rect">
            <a:avLst/>
          </a:prstGeom>
        </p:spPr>
        <p:txBody>
          <a:bodyPr wrap="square">
            <a:spAutoFit/>
          </a:bodyPr>
          <a:lstStyle/>
          <a:p>
            <a:pPr defTabSz="457200">
              <a:lnSpc>
                <a:spcPct val="120000"/>
              </a:lnSpc>
            </a:pPr>
            <a:r>
              <a:rPr lang="en-US" sz="2700" b="1" dirty="0">
                <a:solidFill>
                  <a:prstClr val="white"/>
                </a:solidFill>
                <a:cs typeface="Arial"/>
              </a:rPr>
              <a:t>Guy </a:t>
            </a:r>
            <a:r>
              <a:rPr lang="en-US" sz="2700" b="1" dirty="0" err="1">
                <a:solidFill>
                  <a:prstClr val="white"/>
                </a:solidFill>
                <a:cs typeface="Arial"/>
              </a:rPr>
              <a:t>Davidov</a:t>
            </a:r>
            <a:endParaRPr lang="en-US" sz="2700" b="1" dirty="0">
              <a:solidFill>
                <a:prstClr val="white"/>
              </a:solidFill>
              <a:cs typeface="Arial"/>
            </a:endParaRPr>
          </a:p>
          <a:p>
            <a:pPr defTabSz="457200">
              <a:lnSpc>
                <a:spcPct val="120000"/>
              </a:lnSpc>
            </a:pPr>
            <a:r>
              <a:rPr lang="en-US" sz="2700" b="1" dirty="0">
                <a:solidFill>
                  <a:prstClr val="white"/>
                </a:solidFill>
                <a:cs typeface="Arial"/>
              </a:rPr>
              <a:t>Hebrew University of Jerusalem</a:t>
            </a:r>
          </a:p>
        </p:txBody>
      </p:sp>
    </p:spTree>
    <p:extLst>
      <p:ext uri="{BB962C8B-B14F-4D97-AF65-F5344CB8AC3E}">
        <p14:creationId xmlns:p14="http://schemas.microsoft.com/office/powerpoint/2010/main" val="2003297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A6249-71A5-1443-BB10-DDBB1C5645F0}"/>
              </a:ext>
            </a:extLst>
          </p:cNvPr>
          <p:cNvSpPr>
            <a:spLocks noGrp="1"/>
          </p:cNvSpPr>
          <p:nvPr>
            <p:ph type="title"/>
          </p:nvPr>
        </p:nvSpPr>
        <p:spPr>
          <a:xfrm>
            <a:off x="637953" y="365125"/>
            <a:ext cx="10994065" cy="1325563"/>
          </a:xfrm>
        </p:spPr>
        <p:txBody>
          <a:bodyPr/>
          <a:lstStyle/>
          <a:p>
            <a:pPr algn="ctr"/>
            <a:r>
              <a:rPr lang="en-US" dirty="0"/>
              <a:t>Boundaries/ limitations</a:t>
            </a:r>
          </a:p>
        </p:txBody>
      </p:sp>
      <p:sp>
        <p:nvSpPr>
          <p:cNvPr id="3" name="Content Placeholder 2">
            <a:extLst>
              <a:ext uri="{FF2B5EF4-FFF2-40B4-BE49-F238E27FC236}">
                <a16:creationId xmlns:a16="http://schemas.microsoft.com/office/drawing/2014/main" id="{A30BD6B6-065C-1B44-B0AF-C82BC33A3660}"/>
              </a:ext>
            </a:extLst>
          </p:cNvPr>
          <p:cNvSpPr>
            <a:spLocks noGrp="1"/>
          </p:cNvSpPr>
          <p:nvPr>
            <p:ph idx="1"/>
          </p:nvPr>
        </p:nvSpPr>
        <p:spPr>
          <a:xfrm>
            <a:off x="838199" y="1825625"/>
            <a:ext cx="10690185" cy="4690922"/>
          </a:xfrm>
        </p:spPr>
        <p:txBody>
          <a:bodyPr>
            <a:normAutofit/>
          </a:bodyPr>
          <a:lstStyle/>
          <a:p>
            <a:r>
              <a:rPr lang="en-US" dirty="0"/>
              <a:t>Contract</a:t>
            </a:r>
          </a:p>
          <a:p>
            <a:pPr lvl="1"/>
            <a:r>
              <a:rPr lang="en-US" dirty="0"/>
              <a:t>In general, people can agree to limit their own speech, but this is subject to doctrines such as unconscionability and public policy  </a:t>
            </a:r>
          </a:p>
          <a:p>
            <a:pPr lvl="1"/>
            <a:r>
              <a:rPr lang="en-US" dirty="0"/>
              <a:t>In employment: relevance of contract minimal</a:t>
            </a:r>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76886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0A1-1E53-D042-8105-011952186D32}"/>
              </a:ext>
            </a:extLst>
          </p:cNvPr>
          <p:cNvSpPr>
            <a:spLocks noGrp="1"/>
          </p:cNvSpPr>
          <p:nvPr>
            <p:ph type="title"/>
          </p:nvPr>
        </p:nvSpPr>
        <p:spPr/>
        <p:txBody>
          <a:bodyPr>
            <a:normAutofit fontScale="90000"/>
          </a:bodyPr>
          <a:lstStyle/>
          <a:p>
            <a:pPr algn="ctr"/>
            <a:br>
              <a:rPr lang="en-US" dirty="0"/>
            </a:br>
            <a:r>
              <a:rPr lang="en-US" sz="4900" dirty="0"/>
              <a:t>Speech about work or during work</a:t>
            </a:r>
            <a:br>
              <a:rPr lang="en-US" dirty="0"/>
            </a:br>
            <a:endParaRPr lang="en-US" dirty="0"/>
          </a:p>
        </p:txBody>
      </p:sp>
      <p:sp>
        <p:nvSpPr>
          <p:cNvPr id="3" name="Content Placeholder 2">
            <a:extLst>
              <a:ext uri="{FF2B5EF4-FFF2-40B4-BE49-F238E27FC236}">
                <a16:creationId xmlns:a16="http://schemas.microsoft.com/office/drawing/2014/main" id="{9304C4D4-4136-8642-B8FC-77045EDDDB20}"/>
              </a:ext>
            </a:extLst>
          </p:cNvPr>
          <p:cNvSpPr>
            <a:spLocks noGrp="1"/>
          </p:cNvSpPr>
          <p:nvPr>
            <p:ph idx="1"/>
          </p:nvPr>
        </p:nvSpPr>
        <p:spPr>
          <a:xfrm>
            <a:off x="838200" y="1825624"/>
            <a:ext cx="10515600" cy="4714071"/>
          </a:xfrm>
        </p:spPr>
        <p:txBody>
          <a:bodyPr>
            <a:normAutofit lnSpcReduction="10000"/>
          </a:bodyPr>
          <a:lstStyle/>
          <a:p>
            <a:r>
              <a:rPr lang="en-US" dirty="0"/>
              <a:t>Speech concerning unionization or rights at work</a:t>
            </a:r>
          </a:p>
          <a:p>
            <a:pPr lvl="1"/>
            <a:r>
              <a:rPr lang="en-US" dirty="0"/>
              <a:t>There is no legitimate reason for the employer to silence such speech. Similar to political speech – strong democratic justification </a:t>
            </a:r>
          </a:p>
          <a:p>
            <a:pPr lvl="1"/>
            <a:r>
              <a:rPr lang="en-US" dirty="0"/>
              <a:t>Often protected by specific legislation and/or constitutional freedom of association</a:t>
            </a:r>
          </a:p>
          <a:p>
            <a:r>
              <a:rPr lang="en-US" dirty="0"/>
              <a:t>Speech against other employees or customers</a:t>
            </a:r>
          </a:p>
          <a:p>
            <a:pPr lvl="1"/>
            <a:r>
              <a:rPr lang="en-US" dirty="0"/>
              <a:t>Bullying, harassment, hate speech inside the workplace – employer has a right (and duty) to prevent. Harming others – reason to limit</a:t>
            </a:r>
          </a:p>
          <a:p>
            <a:r>
              <a:rPr lang="en-US" dirty="0"/>
              <a:t>Political speech during work</a:t>
            </a:r>
          </a:p>
          <a:p>
            <a:pPr lvl="1"/>
            <a:r>
              <a:rPr lang="en-US" dirty="0"/>
              <a:t>Subject to the managerial prerogative. The employer can regulate if disruptive to work environment, but complete ban is problematic because of the autonomy/ self-fulfillment justification (work is major part of one’s life)</a:t>
            </a:r>
          </a:p>
          <a:p>
            <a:pPr lvl="1"/>
            <a:r>
              <a:rPr lang="en-US" dirty="0"/>
              <a:t>Example: banner hung from office window</a:t>
            </a:r>
          </a:p>
          <a:p>
            <a:pPr marL="457200" lvl="1" indent="0">
              <a:buNone/>
            </a:pPr>
            <a:endParaRPr lang="he-IL" dirty="0"/>
          </a:p>
          <a:p>
            <a:pPr marL="457200" lvl="1"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59414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0A1-1E53-D042-8105-011952186D32}"/>
              </a:ext>
            </a:extLst>
          </p:cNvPr>
          <p:cNvSpPr>
            <a:spLocks noGrp="1"/>
          </p:cNvSpPr>
          <p:nvPr>
            <p:ph type="title"/>
          </p:nvPr>
        </p:nvSpPr>
        <p:spPr/>
        <p:txBody>
          <a:bodyPr>
            <a:normAutofit fontScale="90000"/>
          </a:bodyPr>
          <a:lstStyle/>
          <a:p>
            <a:pPr algn="ctr"/>
            <a:br>
              <a:rPr lang="en-US" dirty="0"/>
            </a:br>
            <a:r>
              <a:rPr lang="en-US" sz="4900" dirty="0"/>
              <a:t>Speech about work or during work</a:t>
            </a:r>
            <a:br>
              <a:rPr lang="en-US" dirty="0"/>
            </a:br>
            <a:endParaRPr lang="en-US" dirty="0"/>
          </a:p>
        </p:txBody>
      </p:sp>
      <p:sp>
        <p:nvSpPr>
          <p:cNvPr id="3" name="Content Placeholder 2">
            <a:extLst>
              <a:ext uri="{FF2B5EF4-FFF2-40B4-BE49-F238E27FC236}">
                <a16:creationId xmlns:a16="http://schemas.microsoft.com/office/drawing/2014/main" id="{9304C4D4-4136-8642-B8FC-77045EDDDB20}"/>
              </a:ext>
            </a:extLst>
          </p:cNvPr>
          <p:cNvSpPr>
            <a:spLocks noGrp="1"/>
          </p:cNvSpPr>
          <p:nvPr>
            <p:ph idx="1"/>
          </p:nvPr>
        </p:nvSpPr>
        <p:spPr>
          <a:xfrm>
            <a:off x="838200" y="1825624"/>
            <a:ext cx="10515600" cy="4714071"/>
          </a:xfrm>
        </p:spPr>
        <p:txBody>
          <a:bodyPr>
            <a:normAutofit/>
          </a:bodyPr>
          <a:lstStyle/>
          <a:p>
            <a:r>
              <a:rPr lang="en-US" dirty="0"/>
              <a:t>Information/opinion about of the employer voiced externally</a:t>
            </a:r>
          </a:p>
          <a:p>
            <a:pPr lvl="1"/>
            <a:r>
              <a:rPr lang="en-US" dirty="0"/>
              <a:t>Important especially for reasons of search for truth and the democratic justification</a:t>
            </a:r>
          </a:p>
          <a:p>
            <a:pPr lvl="1"/>
            <a:r>
              <a:rPr lang="en-US" dirty="0"/>
              <a:t>If concerning illegal activities usually protected by specific legislation (whistleblowing) </a:t>
            </a:r>
          </a:p>
          <a:p>
            <a:pPr lvl="1"/>
            <a:r>
              <a:rPr lang="en-US" dirty="0"/>
              <a:t>Other critiques could violate the duty of loyalty (harm the interests of the employer – even if not defamation). Can be limited during the time of employment (very problematic after the end of the relationship) </a:t>
            </a:r>
          </a:p>
          <a:p>
            <a:pPr lvl="1"/>
            <a:r>
              <a:rPr lang="en-US" dirty="0"/>
              <a:t>Other information could violate a duty of confidentiality – but should not cover matters of public concern</a:t>
            </a:r>
          </a:p>
          <a:p>
            <a:pPr lvl="1"/>
            <a:r>
              <a:rPr lang="en-US" dirty="0"/>
              <a:t>Example: Roni </a:t>
            </a:r>
            <a:r>
              <a:rPr lang="en-US" dirty="0" err="1"/>
              <a:t>Tabin</a:t>
            </a:r>
            <a:r>
              <a:rPr lang="en-US" dirty="0"/>
              <a:t> v </a:t>
            </a:r>
            <a:r>
              <a:rPr lang="en-US" dirty="0" err="1"/>
              <a:t>Toar</a:t>
            </a:r>
            <a:r>
              <a:rPr lang="en-US" dirty="0"/>
              <a:t> in the Port (Tel-Aviv Regional </a:t>
            </a:r>
            <a:r>
              <a:rPr lang="en-US" dirty="0" err="1"/>
              <a:t>Labour</a:t>
            </a:r>
            <a:r>
              <a:rPr lang="en-US" dirty="0"/>
              <a:t> Court 2021)</a:t>
            </a:r>
          </a:p>
          <a:p>
            <a:pPr marL="0" indent="0">
              <a:buNone/>
            </a:pPr>
            <a:endParaRPr lang="en-US" dirty="0"/>
          </a:p>
          <a:p>
            <a:endParaRPr lang="en-US" dirty="0"/>
          </a:p>
        </p:txBody>
      </p:sp>
    </p:spTree>
    <p:extLst>
      <p:ext uri="{BB962C8B-B14F-4D97-AF65-F5344CB8AC3E}">
        <p14:creationId xmlns:p14="http://schemas.microsoft.com/office/powerpoint/2010/main" val="12950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0A1-1E53-D042-8105-011952186D32}"/>
              </a:ext>
            </a:extLst>
          </p:cNvPr>
          <p:cNvSpPr>
            <a:spLocks noGrp="1"/>
          </p:cNvSpPr>
          <p:nvPr>
            <p:ph type="title"/>
          </p:nvPr>
        </p:nvSpPr>
        <p:spPr/>
        <p:txBody>
          <a:bodyPr>
            <a:normAutofit fontScale="90000"/>
          </a:bodyPr>
          <a:lstStyle/>
          <a:p>
            <a:pPr algn="ctr"/>
            <a:br>
              <a:rPr lang="en-US" dirty="0"/>
            </a:br>
            <a:r>
              <a:rPr lang="en-US" sz="4900" dirty="0"/>
              <a:t>Speech seemingly unrelated to work</a:t>
            </a:r>
            <a:br>
              <a:rPr lang="en-US" dirty="0"/>
            </a:br>
            <a:endParaRPr lang="en-US" dirty="0"/>
          </a:p>
        </p:txBody>
      </p:sp>
      <p:sp>
        <p:nvSpPr>
          <p:cNvPr id="3" name="Content Placeholder 2">
            <a:extLst>
              <a:ext uri="{FF2B5EF4-FFF2-40B4-BE49-F238E27FC236}">
                <a16:creationId xmlns:a16="http://schemas.microsoft.com/office/drawing/2014/main" id="{9304C4D4-4136-8642-B8FC-77045EDDDB20}"/>
              </a:ext>
            </a:extLst>
          </p:cNvPr>
          <p:cNvSpPr>
            <a:spLocks noGrp="1"/>
          </p:cNvSpPr>
          <p:nvPr>
            <p:ph idx="1"/>
          </p:nvPr>
        </p:nvSpPr>
        <p:spPr>
          <a:xfrm>
            <a:off x="838200" y="1825625"/>
            <a:ext cx="10515600" cy="4739298"/>
          </a:xfrm>
        </p:spPr>
        <p:txBody>
          <a:bodyPr>
            <a:normAutofit lnSpcReduction="10000"/>
          </a:bodyPr>
          <a:lstStyle/>
          <a:p>
            <a:r>
              <a:rPr lang="en-US" dirty="0"/>
              <a:t>Starting point: speech outside of work should not impact the position of an employee at work. But there are exceptions</a:t>
            </a:r>
          </a:p>
          <a:p>
            <a:r>
              <a:rPr lang="en-US" dirty="0"/>
              <a:t>Protecting the business reputation (or neutrality of public office)</a:t>
            </a:r>
          </a:p>
          <a:p>
            <a:pPr lvl="1"/>
            <a:r>
              <a:rPr lang="en-US" dirty="0"/>
              <a:t>Speculation should not be enough to limit speech. Only direct link between the speech and the job (</a:t>
            </a:r>
            <a:r>
              <a:rPr lang="en-US" dirty="0" err="1"/>
              <a:t>Mantouvalou</a:t>
            </a:r>
            <a:r>
              <a:rPr lang="en-US" dirty="0"/>
              <a:t> 2019), with clear risk of damage</a:t>
            </a:r>
          </a:p>
          <a:p>
            <a:pPr lvl="1"/>
            <a:r>
              <a:rPr lang="en-US" dirty="0"/>
              <a:t>Political views outside of the mainstream should not be enough to justify limitations, unless the harm is proved, significant and cannot be avoided </a:t>
            </a:r>
            <a:endParaRPr lang="he-IL" dirty="0"/>
          </a:p>
          <a:p>
            <a:pPr lvl="2"/>
            <a:r>
              <a:rPr lang="en-US" dirty="0"/>
              <a:t>Social media speech: can the harm be avoided by deleting association with the employer?  </a:t>
            </a:r>
          </a:p>
          <a:p>
            <a:pPr lvl="2"/>
            <a:r>
              <a:rPr lang="en-US" dirty="0"/>
              <a:t>Proposal by Tammy </a:t>
            </a:r>
            <a:r>
              <a:rPr lang="en-US" dirty="0" err="1"/>
              <a:t>Katsabian</a:t>
            </a:r>
            <a:r>
              <a:rPr lang="en-US" dirty="0"/>
              <a:t> (2019) – “cooling-off period”</a:t>
            </a:r>
            <a:endParaRPr lang="he-IL" dirty="0"/>
          </a:p>
          <a:p>
            <a:pPr lvl="2"/>
            <a:r>
              <a:rPr lang="en-US" dirty="0"/>
              <a:t>Sometimes protected through privacy (right to private life) or equality laws </a:t>
            </a:r>
          </a:p>
          <a:p>
            <a:pPr lvl="1"/>
            <a:r>
              <a:rPr lang="en-US" dirty="0"/>
              <a:t>Example: Tamara </a:t>
            </a:r>
            <a:r>
              <a:rPr lang="en-US" dirty="0" err="1"/>
              <a:t>Sweety</a:t>
            </a:r>
            <a:r>
              <a:rPr lang="en-US" dirty="0"/>
              <a:t> v </a:t>
            </a:r>
            <a:r>
              <a:rPr lang="en-US" dirty="0" err="1"/>
              <a:t>Pelephone</a:t>
            </a:r>
            <a:r>
              <a:rPr lang="en-US" dirty="0"/>
              <a:t> (Jerusalem Regional </a:t>
            </a:r>
            <a:r>
              <a:rPr lang="en-US" dirty="0" err="1"/>
              <a:t>Labour</a:t>
            </a:r>
            <a:r>
              <a:rPr lang="en-US" dirty="0"/>
              <a:t> Court 2017)</a:t>
            </a:r>
          </a:p>
          <a:p>
            <a:pPr marL="0" indent="0">
              <a:buNone/>
            </a:pPr>
            <a:endParaRPr lang="en-US" dirty="0"/>
          </a:p>
          <a:p>
            <a:endParaRPr lang="en-US" dirty="0"/>
          </a:p>
        </p:txBody>
      </p:sp>
    </p:spTree>
    <p:extLst>
      <p:ext uri="{BB962C8B-B14F-4D97-AF65-F5344CB8AC3E}">
        <p14:creationId xmlns:p14="http://schemas.microsoft.com/office/powerpoint/2010/main" val="330172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0A1-1E53-D042-8105-011952186D32}"/>
              </a:ext>
            </a:extLst>
          </p:cNvPr>
          <p:cNvSpPr>
            <a:spLocks noGrp="1"/>
          </p:cNvSpPr>
          <p:nvPr>
            <p:ph type="title"/>
          </p:nvPr>
        </p:nvSpPr>
        <p:spPr/>
        <p:txBody>
          <a:bodyPr>
            <a:normAutofit fontScale="90000"/>
          </a:bodyPr>
          <a:lstStyle/>
          <a:p>
            <a:pPr algn="ctr"/>
            <a:br>
              <a:rPr lang="en-US" dirty="0"/>
            </a:br>
            <a:r>
              <a:rPr lang="en-US" sz="4900" dirty="0"/>
              <a:t>Speech seemingly unrelated to work</a:t>
            </a:r>
            <a:br>
              <a:rPr lang="en-US" dirty="0"/>
            </a:br>
            <a:endParaRPr lang="en-US" dirty="0"/>
          </a:p>
        </p:txBody>
      </p:sp>
      <p:sp>
        <p:nvSpPr>
          <p:cNvPr id="3" name="Content Placeholder 2">
            <a:extLst>
              <a:ext uri="{FF2B5EF4-FFF2-40B4-BE49-F238E27FC236}">
                <a16:creationId xmlns:a16="http://schemas.microsoft.com/office/drawing/2014/main" id="{9304C4D4-4136-8642-B8FC-77045EDDDB20}"/>
              </a:ext>
            </a:extLst>
          </p:cNvPr>
          <p:cNvSpPr>
            <a:spLocks noGrp="1"/>
          </p:cNvSpPr>
          <p:nvPr>
            <p:ph idx="1"/>
          </p:nvPr>
        </p:nvSpPr>
        <p:spPr>
          <a:xfrm>
            <a:off x="838200" y="1825625"/>
            <a:ext cx="10515600" cy="4351338"/>
          </a:xfrm>
        </p:spPr>
        <p:txBody>
          <a:bodyPr>
            <a:normAutofit/>
          </a:bodyPr>
          <a:lstStyle/>
          <a:p>
            <a:r>
              <a:rPr lang="en-US" dirty="0"/>
              <a:t>Speech harmful to other employees or customers</a:t>
            </a:r>
          </a:p>
          <a:p>
            <a:pPr lvl="1"/>
            <a:r>
              <a:rPr lang="en-US" dirty="0"/>
              <a:t>Hate speech expressed outside of work can still be disruptive to the work environment, or lead to loss of faith in the employee (flaw of character revealed). Limitations can sometimes be justified but depend on the type of job </a:t>
            </a:r>
            <a:r>
              <a:rPr lang="en-US"/>
              <a:t>and severity of the harm</a:t>
            </a:r>
            <a:endParaRPr lang="en-US" dirty="0"/>
          </a:p>
          <a:p>
            <a:pPr lvl="1"/>
            <a:r>
              <a:rPr lang="en-US" dirty="0"/>
              <a:t>Not every unpopular opinion is hate speech</a:t>
            </a:r>
          </a:p>
          <a:p>
            <a:pPr lvl="1"/>
            <a:r>
              <a:rPr lang="en-US" dirty="0"/>
              <a:t>Example: Adrian Smith v Trafford Housing Trust (Manchester High Court of Justice 2012)</a:t>
            </a:r>
          </a:p>
          <a:p>
            <a:pPr lvl="1"/>
            <a:endParaRPr lang="en-US" dirty="0"/>
          </a:p>
          <a:p>
            <a:pPr marL="0" indent="0">
              <a:buNone/>
            </a:pPr>
            <a:endParaRPr lang="en-US" dirty="0"/>
          </a:p>
          <a:p>
            <a:endParaRPr lang="en-US" dirty="0"/>
          </a:p>
        </p:txBody>
      </p:sp>
    </p:spTree>
    <p:extLst>
      <p:ext uri="{BB962C8B-B14F-4D97-AF65-F5344CB8AC3E}">
        <p14:creationId xmlns:p14="http://schemas.microsoft.com/office/powerpoint/2010/main" val="15526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68AED-3E54-2245-B5E6-E020785436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325AE3-FEDE-AE41-A706-257463EAD012}"/>
              </a:ext>
            </a:extLst>
          </p:cNvPr>
          <p:cNvSpPr>
            <a:spLocks noGrp="1"/>
          </p:cNvSpPr>
          <p:nvPr>
            <p:ph idx="1"/>
          </p:nvPr>
        </p:nvSpPr>
        <p:spPr/>
        <p:txBody>
          <a:bodyPr>
            <a:normAutofit/>
          </a:bodyPr>
          <a:lstStyle/>
          <a:p>
            <a:pPr marL="0" indent="0" algn="ctr">
              <a:buNone/>
            </a:pPr>
            <a:r>
              <a:rPr lang="en-US" sz="3600" dirty="0"/>
              <a:t>Thank you</a:t>
            </a:r>
          </a:p>
          <a:p>
            <a:pPr marL="0" indent="0" algn="ctr">
              <a:buNone/>
            </a:pPr>
            <a:endParaRPr lang="en-US" sz="3600" dirty="0"/>
          </a:p>
          <a:p>
            <a:pPr marL="0" indent="0" algn="ctr">
              <a:buNone/>
            </a:pPr>
            <a:r>
              <a:rPr lang="en-US" sz="3600" dirty="0"/>
              <a:t>Comments are welcome</a:t>
            </a:r>
          </a:p>
          <a:p>
            <a:pPr marL="0" indent="0" algn="ctr">
              <a:buNone/>
            </a:pPr>
            <a:r>
              <a:rPr lang="en-US" sz="3600" dirty="0"/>
              <a:t>(also to </a:t>
            </a:r>
            <a:r>
              <a:rPr lang="en-US" sz="3600" dirty="0" err="1"/>
              <a:t>guy.davidov@huji.ac.il</a:t>
            </a:r>
            <a:r>
              <a:rPr lang="en-US" sz="3600" dirty="0"/>
              <a:t>)</a:t>
            </a:r>
          </a:p>
        </p:txBody>
      </p:sp>
    </p:spTree>
    <p:extLst>
      <p:ext uri="{BB962C8B-B14F-4D97-AF65-F5344CB8AC3E}">
        <p14:creationId xmlns:p14="http://schemas.microsoft.com/office/powerpoint/2010/main" val="370347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9188BFC-9EC9-4545-892C-90A5156A28C5}"/>
              </a:ext>
            </a:extLst>
          </p:cNvPr>
          <p:cNvPicPr>
            <a:picLocks noGrp="1" noChangeAspect="1"/>
          </p:cNvPicPr>
          <p:nvPr>
            <p:ph idx="1"/>
          </p:nvPr>
        </p:nvPicPr>
        <p:blipFill>
          <a:blip r:embed="rId2"/>
          <a:stretch>
            <a:fillRect/>
          </a:stretch>
        </p:blipFill>
        <p:spPr>
          <a:xfrm>
            <a:off x="2949737" y="1154723"/>
            <a:ext cx="6034617" cy="4525963"/>
          </a:xfrm>
        </p:spPr>
      </p:pic>
    </p:spTree>
    <p:extLst>
      <p:ext uri="{BB962C8B-B14F-4D97-AF65-F5344CB8AC3E}">
        <p14:creationId xmlns:p14="http://schemas.microsoft.com/office/powerpoint/2010/main" val="2154524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0A1-1E53-D042-8105-011952186D32}"/>
              </a:ext>
            </a:extLst>
          </p:cNvPr>
          <p:cNvSpPr>
            <a:spLocks noGrp="1"/>
          </p:cNvSpPr>
          <p:nvPr>
            <p:ph type="title"/>
          </p:nvPr>
        </p:nvSpPr>
        <p:spPr>
          <a:xfrm>
            <a:off x="300789" y="365125"/>
            <a:ext cx="11321715" cy="1325563"/>
          </a:xfrm>
        </p:spPr>
        <p:txBody>
          <a:bodyPr>
            <a:normAutofit fontScale="90000"/>
          </a:bodyPr>
          <a:lstStyle/>
          <a:p>
            <a:pPr algn="ctr"/>
            <a:br>
              <a:rPr lang="en-US" dirty="0"/>
            </a:br>
            <a:br>
              <a:rPr lang="en-US" dirty="0"/>
            </a:br>
            <a:r>
              <a:rPr lang="en-US" sz="4900" dirty="0"/>
              <a:t>The traditional justifications</a:t>
            </a:r>
            <a:br>
              <a:rPr lang="en-US" sz="5400" dirty="0"/>
            </a:br>
            <a:br>
              <a:rPr lang="en-US" dirty="0"/>
            </a:br>
            <a:endParaRPr lang="en-US" dirty="0"/>
          </a:p>
        </p:txBody>
      </p:sp>
      <p:sp>
        <p:nvSpPr>
          <p:cNvPr id="3" name="Content Placeholder 2">
            <a:extLst>
              <a:ext uri="{FF2B5EF4-FFF2-40B4-BE49-F238E27FC236}">
                <a16:creationId xmlns:a16="http://schemas.microsoft.com/office/drawing/2014/main" id="{9304C4D4-4136-8642-B8FC-77045EDDDB20}"/>
              </a:ext>
            </a:extLst>
          </p:cNvPr>
          <p:cNvSpPr>
            <a:spLocks noGrp="1"/>
          </p:cNvSpPr>
          <p:nvPr>
            <p:ph idx="1"/>
          </p:nvPr>
        </p:nvSpPr>
        <p:spPr>
          <a:xfrm>
            <a:off x="838200" y="1825624"/>
            <a:ext cx="10515600" cy="4586751"/>
          </a:xfrm>
        </p:spPr>
        <p:txBody>
          <a:bodyPr>
            <a:normAutofit/>
          </a:bodyPr>
          <a:lstStyle/>
          <a:p>
            <a:r>
              <a:rPr lang="en-US" dirty="0"/>
              <a:t>Understanding the justifications is necessary for purposive interpretation + policy-making</a:t>
            </a:r>
          </a:p>
          <a:p>
            <a:r>
              <a:rPr lang="en-US" dirty="0"/>
              <a:t>Three longstanding justifications for freedom of expression</a:t>
            </a:r>
          </a:p>
          <a:p>
            <a:pPr lvl="1"/>
            <a:r>
              <a:rPr lang="en-US" dirty="0"/>
              <a:t>Search for the of truth (“marketplace of ideas”)</a:t>
            </a:r>
          </a:p>
          <a:p>
            <a:pPr lvl="1"/>
            <a:r>
              <a:rPr lang="en-US" dirty="0"/>
              <a:t>Part of democratic self-government</a:t>
            </a:r>
          </a:p>
          <a:p>
            <a:pPr lvl="1"/>
            <a:r>
              <a:rPr lang="en-US" dirty="0"/>
              <a:t>Self-fulfillment, autonomy </a:t>
            </a:r>
          </a:p>
          <a:p>
            <a:r>
              <a:rPr lang="en-US" dirty="0"/>
              <a:t>Developed in the academic literature, also appear in judgments around the world, and explicitly in the Constitution of Norway(!)</a:t>
            </a:r>
          </a:p>
          <a:p>
            <a:pPr marL="0" indent="0">
              <a:buNone/>
            </a:pPr>
            <a:endParaRPr lang="en-US" dirty="0"/>
          </a:p>
        </p:txBody>
      </p:sp>
    </p:spTree>
    <p:extLst>
      <p:ext uri="{BB962C8B-B14F-4D97-AF65-F5344CB8AC3E}">
        <p14:creationId xmlns:p14="http://schemas.microsoft.com/office/powerpoint/2010/main" val="231971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0A1-1E53-D042-8105-011952186D32}"/>
              </a:ext>
            </a:extLst>
          </p:cNvPr>
          <p:cNvSpPr>
            <a:spLocks noGrp="1"/>
          </p:cNvSpPr>
          <p:nvPr>
            <p:ph type="title"/>
          </p:nvPr>
        </p:nvSpPr>
        <p:spPr>
          <a:xfrm>
            <a:off x="536294" y="365125"/>
            <a:ext cx="11119412" cy="1325563"/>
          </a:xfrm>
        </p:spPr>
        <p:txBody>
          <a:bodyPr>
            <a:normAutofit fontScale="90000"/>
          </a:bodyPr>
          <a:lstStyle/>
          <a:p>
            <a:pPr algn="ctr"/>
            <a:br>
              <a:rPr lang="en-US" dirty="0"/>
            </a:br>
            <a:r>
              <a:rPr lang="en-US" sz="4900" dirty="0"/>
              <a:t>Contextual interpretation</a:t>
            </a:r>
            <a:br>
              <a:rPr lang="en-US" dirty="0"/>
            </a:br>
            <a:endParaRPr lang="en-US" dirty="0"/>
          </a:p>
        </p:txBody>
      </p:sp>
      <p:sp>
        <p:nvSpPr>
          <p:cNvPr id="3" name="Content Placeholder 2">
            <a:extLst>
              <a:ext uri="{FF2B5EF4-FFF2-40B4-BE49-F238E27FC236}">
                <a16:creationId xmlns:a16="http://schemas.microsoft.com/office/drawing/2014/main" id="{9304C4D4-4136-8642-B8FC-77045EDDDB20}"/>
              </a:ext>
            </a:extLst>
          </p:cNvPr>
          <p:cNvSpPr>
            <a:spLocks noGrp="1"/>
          </p:cNvSpPr>
          <p:nvPr>
            <p:ph idx="1"/>
          </p:nvPr>
        </p:nvSpPr>
        <p:spPr>
          <a:xfrm>
            <a:off x="838200" y="1825625"/>
            <a:ext cx="10817506" cy="4667772"/>
          </a:xfrm>
        </p:spPr>
        <p:txBody>
          <a:bodyPr>
            <a:normAutofit/>
          </a:bodyPr>
          <a:lstStyle/>
          <a:p>
            <a:r>
              <a:rPr lang="en-US" dirty="0"/>
              <a:t>Purposes are often the same across time, place and circumstances, but </a:t>
            </a:r>
            <a:r>
              <a:rPr lang="en-US" i="1" dirty="0"/>
              <a:t>context</a:t>
            </a:r>
            <a:r>
              <a:rPr lang="en-US" dirty="0"/>
              <a:t> should also be taken into account</a:t>
            </a:r>
          </a:p>
          <a:p>
            <a:pPr lvl="1"/>
            <a:r>
              <a:rPr lang="en-US" dirty="0"/>
              <a:t>Dieter Grimm: “The goal of interpretation is to fulfil the purpose of the norm to the utmost extent under changing conditions… The consequence is a three-dimensional understanding of constitutional norms: text plus purpose plus context”</a:t>
            </a:r>
          </a:p>
          <a:p>
            <a:pPr lvl="1"/>
            <a:r>
              <a:rPr lang="en-US" dirty="0"/>
              <a:t>In particular: ensuring that a right is effective/meaningful in the specific context/social reality</a:t>
            </a:r>
          </a:p>
          <a:p>
            <a:endParaRPr lang="en-US" dirty="0"/>
          </a:p>
          <a:p>
            <a:endParaRPr lang="en-US" dirty="0"/>
          </a:p>
        </p:txBody>
      </p:sp>
    </p:spTree>
    <p:extLst>
      <p:ext uri="{BB962C8B-B14F-4D97-AF65-F5344CB8AC3E}">
        <p14:creationId xmlns:p14="http://schemas.microsoft.com/office/powerpoint/2010/main" val="407997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0A1-1E53-D042-8105-011952186D32}"/>
              </a:ext>
            </a:extLst>
          </p:cNvPr>
          <p:cNvSpPr>
            <a:spLocks noGrp="1"/>
          </p:cNvSpPr>
          <p:nvPr>
            <p:ph type="title"/>
          </p:nvPr>
        </p:nvSpPr>
        <p:spPr>
          <a:xfrm>
            <a:off x="510363" y="365125"/>
            <a:ext cx="11057859" cy="1325563"/>
          </a:xfrm>
        </p:spPr>
        <p:txBody>
          <a:bodyPr>
            <a:normAutofit fontScale="90000"/>
          </a:bodyPr>
          <a:lstStyle/>
          <a:p>
            <a:pPr algn="ctr"/>
            <a:br>
              <a:rPr lang="en-US" dirty="0"/>
            </a:br>
            <a:br>
              <a:rPr lang="en-US" dirty="0"/>
            </a:br>
            <a:r>
              <a:rPr lang="en-US" sz="4900" dirty="0"/>
              <a:t>Freedom of expression in employment relations</a:t>
            </a:r>
            <a:br>
              <a:rPr lang="en-US" sz="5400" dirty="0"/>
            </a:br>
            <a:br>
              <a:rPr lang="en-US" dirty="0"/>
            </a:br>
            <a:endParaRPr lang="en-US" dirty="0"/>
          </a:p>
        </p:txBody>
      </p:sp>
      <p:sp>
        <p:nvSpPr>
          <p:cNvPr id="3" name="Content Placeholder 2">
            <a:extLst>
              <a:ext uri="{FF2B5EF4-FFF2-40B4-BE49-F238E27FC236}">
                <a16:creationId xmlns:a16="http://schemas.microsoft.com/office/drawing/2014/main" id="{9304C4D4-4136-8642-B8FC-77045EDDDB20}"/>
              </a:ext>
            </a:extLst>
          </p:cNvPr>
          <p:cNvSpPr>
            <a:spLocks noGrp="1"/>
          </p:cNvSpPr>
          <p:nvPr>
            <p:ph idx="1"/>
          </p:nvPr>
        </p:nvSpPr>
        <p:spPr/>
        <p:txBody>
          <a:bodyPr>
            <a:normAutofit/>
          </a:bodyPr>
          <a:lstStyle/>
          <a:p>
            <a:r>
              <a:rPr lang="en-US" dirty="0"/>
              <a:t>Context: inequality of power + employment relationship is highly important for the worker</a:t>
            </a:r>
          </a:p>
          <a:p>
            <a:r>
              <a:rPr lang="en-US" dirty="0"/>
              <a:t>Right to free speech should be interpreted in this light (Virginia </a:t>
            </a:r>
            <a:r>
              <a:rPr lang="en-US" dirty="0" err="1"/>
              <a:t>Mantouvalou</a:t>
            </a:r>
            <a:r>
              <a:rPr lang="en-US" dirty="0"/>
              <a:t> 2019)</a:t>
            </a:r>
          </a:p>
          <a:p>
            <a:r>
              <a:rPr lang="en-US" dirty="0"/>
              <a:t>Subordination and dependency threaten freedom to voice opinions</a:t>
            </a:r>
          </a:p>
          <a:p>
            <a:pPr lvl="1"/>
            <a:r>
              <a:rPr lang="en-US" dirty="0"/>
              <a:t>Within and also outside of work</a:t>
            </a:r>
            <a:endParaRPr lang="he-IL" dirty="0"/>
          </a:p>
          <a:p>
            <a:pPr lvl="1"/>
            <a:r>
              <a:rPr lang="en-US" dirty="0"/>
              <a:t>Censorship as well as self-censorship (resulting from uncertainty</a:t>
            </a:r>
            <a:r>
              <a:rPr lang="he-IL" dirty="0"/>
              <a:t>(</a:t>
            </a:r>
            <a:endParaRPr lang="en-US" dirty="0"/>
          </a:p>
          <a:p>
            <a:pPr lvl="1"/>
            <a:r>
              <a:rPr lang="en-US" dirty="0"/>
              <a:t>All three main justifications (“traditional“ concerns of freedom of expression) apply; employer is like the government – should not have the power to silence speech</a:t>
            </a:r>
            <a:endParaRPr lang="he-IL"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8129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0A1-1E53-D042-8105-011952186D32}"/>
              </a:ext>
            </a:extLst>
          </p:cNvPr>
          <p:cNvSpPr>
            <a:spLocks noGrp="1"/>
          </p:cNvSpPr>
          <p:nvPr>
            <p:ph type="title"/>
          </p:nvPr>
        </p:nvSpPr>
        <p:spPr>
          <a:xfrm>
            <a:off x="633662" y="445625"/>
            <a:ext cx="10904621" cy="1325563"/>
          </a:xfrm>
        </p:spPr>
        <p:txBody>
          <a:bodyPr>
            <a:normAutofit fontScale="90000"/>
          </a:bodyPr>
          <a:lstStyle/>
          <a:p>
            <a:pPr algn="ctr"/>
            <a:br>
              <a:rPr lang="en-US" dirty="0"/>
            </a:br>
            <a:br>
              <a:rPr lang="en-US" dirty="0"/>
            </a:br>
            <a:r>
              <a:rPr lang="en-US" sz="4900" dirty="0"/>
              <a:t>Protecting the listeners</a:t>
            </a:r>
            <a:br>
              <a:rPr lang="en-US" sz="5400" dirty="0"/>
            </a:br>
            <a:br>
              <a:rPr lang="en-US" dirty="0"/>
            </a:br>
            <a:endParaRPr lang="en-US" dirty="0"/>
          </a:p>
        </p:txBody>
      </p:sp>
      <p:sp>
        <p:nvSpPr>
          <p:cNvPr id="3" name="Content Placeholder 2">
            <a:extLst>
              <a:ext uri="{FF2B5EF4-FFF2-40B4-BE49-F238E27FC236}">
                <a16:creationId xmlns:a16="http://schemas.microsoft.com/office/drawing/2014/main" id="{9304C4D4-4136-8642-B8FC-77045EDDDB20}"/>
              </a:ext>
            </a:extLst>
          </p:cNvPr>
          <p:cNvSpPr>
            <a:spLocks noGrp="1"/>
          </p:cNvSpPr>
          <p:nvPr>
            <p:ph idx="1"/>
          </p:nvPr>
        </p:nvSpPr>
        <p:spPr>
          <a:xfrm>
            <a:off x="838200" y="1825624"/>
            <a:ext cx="10515600" cy="4586751"/>
          </a:xfrm>
        </p:spPr>
        <p:txBody>
          <a:bodyPr>
            <a:normAutofit lnSpcReduction="10000"/>
          </a:bodyPr>
          <a:lstStyle/>
          <a:p>
            <a:pPr marL="0" indent="0">
              <a:buNone/>
            </a:pPr>
            <a:r>
              <a:rPr lang="en-US" dirty="0"/>
              <a:t>Relatively recent developments:</a:t>
            </a:r>
          </a:p>
          <a:p>
            <a:r>
              <a:rPr lang="en-US" sz="2400" dirty="0"/>
              <a:t>Freedom of expression has been “weaponized” (especially in the US) – used by the powerful against social and economic policies (Justice Kagan, dissenting, Janus v. AFSCME 2018)</a:t>
            </a:r>
          </a:p>
          <a:p>
            <a:r>
              <a:rPr lang="en-US" sz="2400" dirty="0"/>
              <a:t>Internet, social media lead to abundance of speech: “it is no longer speech itself that is scarce, but the attention of listeners” (Tim Wu 2018)</a:t>
            </a:r>
          </a:p>
          <a:p>
            <a:r>
              <a:rPr lang="en-US" sz="2400" dirty="0"/>
              <a:t>Abundance of speech also means widespread harassment, intimidation, hate speech, fake news; automated bots can also be used to suppress speech </a:t>
            </a:r>
          </a:p>
          <a:p>
            <a:r>
              <a:rPr lang="en-US" sz="2400" dirty="0"/>
              <a:t>Overall, scholars no longer assume that more speech is always better, focus on protecting listeners</a:t>
            </a:r>
          </a:p>
          <a:p>
            <a:r>
              <a:rPr lang="en-US" sz="2400" dirty="0"/>
              <a:t>Very relevant in employment as well: protection from harassment, hate speech especially important given dependency on the relationship</a:t>
            </a:r>
          </a:p>
          <a:p>
            <a:endParaRPr lang="en-US" sz="2400" dirty="0"/>
          </a:p>
          <a:p>
            <a:pPr marL="0" indent="0">
              <a:buNone/>
            </a:pPr>
            <a:endParaRPr lang="en-US" dirty="0"/>
          </a:p>
        </p:txBody>
      </p:sp>
    </p:spTree>
    <p:extLst>
      <p:ext uri="{BB962C8B-B14F-4D97-AF65-F5344CB8AC3E}">
        <p14:creationId xmlns:p14="http://schemas.microsoft.com/office/powerpoint/2010/main" val="5368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0A1-1E53-D042-8105-011952186D32}"/>
              </a:ext>
            </a:extLst>
          </p:cNvPr>
          <p:cNvSpPr>
            <a:spLocks noGrp="1"/>
          </p:cNvSpPr>
          <p:nvPr>
            <p:ph type="title"/>
          </p:nvPr>
        </p:nvSpPr>
        <p:spPr/>
        <p:txBody>
          <a:bodyPr>
            <a:normAutofit fontScale="90000"/>
          </a:bodyPr>
          <a:lstStyle/>
          <a:p>
            <a:pPr algn="ctr"/>
            <a:br>
              <a:rPr lang="en-US" dirty="0"/>
            </a:br>
            <a:br>
              <a:rPr lang="en-US" dirty="0"/>
            </a:br>
            <a:r>
              <a:rPr lang="en-US" sz="4900" dirty="0"/>
              <a:t>Protecting the listeners</a:t>
            </a:r>
            <a:br>
              <a:rPr lang="en-US" sz="5400" dirty="0"/>
            </a:br>
            <a:br>
              <a:rPr lang="en-US" dirty="0"/>
            </a:br>
            <a:endParaRPr lang="en-US" dirty="0"/>
          </a:p>
        </p:txBody>
      </p:sp>
      <p:sp>
        <p:nvSpPr>
          <p:cNvPr id="3" name="Content Placeholder 2">
            <a:extLst>
              <a:ext uri="{FF2B5EF4-FFF2-40B4-BE49-F238E27FC236}">
                <a16:creationId xmlns:a16="http://schemas.microsoft.com/office/drawing/2014/main" id="{9304C4D4-4136-8642-B8FC-77045EDDDB20}"/>
              </a:ext>
            </a:extLst>
          </p:cNvPr>
          <p:cNvSpPr>
            <a:spLocks noGrp="1"/>
          </p:cNvSpPr>
          <p:nvPr>
            <p:ph idx="1"/>
          </p:nvPr>
        </p:nvSpPr>
        <p:spPr>
          <a:xfrm>
            <a:off x="838199" y="1825625"/>
            <a:ext cx="10667035" cy="4633790"/>
          </a:xfrm>
        </p:spPr>
        <p:txBody>
          <a:bodyPr>
            <a:normAutofit fontScale="92500" lnSpcReduction="10000"/>
          </a:bodyPr>
          <a:lstStyle/>
          <a:p>
            <a:pPr marL="0" indent="0">
              <a:buNone/>
            </a:pPr>
            <a:r>
              <a:rPr lang="en-US" sz="3000" dirty="0"/>
              <a:t>Proposals in response to the recent challenges – all supporting regulations that limit speech, especially to protect vulnerable minorities:</a:t>
            </a:r>
          </a:p>
          <a:p>
            <a:r>
              <a:rPr lang="en-US" sz="2600" dirty="0"/>
              <a:t>Giving priority to the democratic justification over the other two (Cass Sunstein 2018)</a:t>
            </a:r>
          </a:p>
          <a:p>
            <a:r>
              <a:rPr lang="en-US" sz="2600" dirty="0"/>
              <a:t>Relational view of freedom of speech: we speak </a:t>
            </a:r>
            <a:r>
              <a:rPr lang="en-US" sz="2600" i="1" dirty="0"/>
              <a:t>to others</a:t>
            </a:r>
            <a:r>
              <a:rPr lang="en-US" sz="2600" dirty="0"/>
              <a:t>, and both parties should be free from domination (</a:t>
            </a:r>
            <a:r>
              <a:rPr lang="en-US" sz="2600" dirty="0" err="1"/>
              <a:t>Bonotti</a:t>
            </a:r>
            <a:r>
              <a:rPr lang="en-US" sz="2600" dirty="0"/>
              <a:t> and </a:t>
            </a:r>
            <a:r>
              <a:rPr lang="en-US" sz="2600" dirty="0" err="1"/>
              <a:t>Seglow</a:t>
            </a:r>
            <a:r>
              <a:rPr lang="en-US" sz="2600" dirty="0"/>
              <a:t> 2022)</a:t>
            </a:r>
          </a:p>
          <a:p>
            <a:r>
              <a:rPr lang="en-US" sz="2600" dirty="0"/>
              <a:t>Anti-subordination principle (used in equality contexts) should be part of the free speech analysis as well</a:t>
            </a:r>
            <a:r>
              <a:rPr lang="he-IL" sz="2600" dirty="0"/>
              <a:t> </a:t>
            </a:r>
            <a:r>
              <a:rPr lang="en-US" sz="2600" dirty="0"/>
              <a:t>(Luke </a:t>
            </a:r>
            <a:r>
              <a:rPr lang="en-US" sz="2600" dirty="0" err="1"/>
              <a:t>Boso</a:t>
            </a:r>
            <a:r>
              <a:rPr lang="en-US" sz="2600" dirty="0"/>
              <a:t> 2021)</a:t>
            </a:r>
          </a:p>
          <a:p>
            <a:r>
              <a:rPr lang="en-US" sz="2600" dirty="0"/>
              <a:t>Regulation of speech by government can be justified in situations where the government is less likely to abuse its power (Amy </a:t>
            </a:r>
            <a:r>
              <a:rPr lang="en-US" sz="2600" dirty="0" err="1"/>
              <a:t>Kapczynski</a:t>
            </a:r>
            <a:r>
              <a:rPr lang="en-US" sz="2600" dirty="0"/>
              <a:t> 2018)</a:t>
            </a:r>
          </a:p>
          <a:p>
            <a:r>
              <a:rPr lang="en-US" sz="2600" dirty="0"/>
              <a:t>Adding tolerance and diversity as “supplementary justifications” (Norwegian Commission for Freedom of Expression Report 2022)</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6461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6F0A1-1E53-D042-8105-011952186D32}"/>
              </a:ext>
            </a:extLst>
          </p:cNvPr>
          <p:cNvSpPr>
            <a:spLocks noGrp="1"/>
          </p:cNvSpPr>
          <p:nvPr>
            <p:ph type="title"/>
          </p:nvPr>
        </p:nvSpPr>
        <p:spPr/>
        <p:txBody>
          <a:bodyPr>
            <a:normAutofit fontScale="90000"/>
          </a:bodyPr>
          <a:lstStyle/>
          <a:p>
            <a:pPr algn="ctr"/>
            <a:br>
              <a:rPr lang="en-US" dirty="0"/>
            </a:br>
            <a:br>
              <a:rPr lang="en-US" dirty="0"/>
            </a:br>
            <a:r>
              <a:rPr lang="en-US" sz="5400" dirty="0"/>
              <a:t>General goals of </a:t>
            </a:r>
            <a:r>
              <a:rPr lang="en-US" sz="5400" dirty="0" err="1"/>
              <a:t>labour</a:t>
            </a:r>
            <a:r>
              <a:rPr lang="en-US" sz="5400" dirty="0"/>
              <a:t> law</a:t>
            </a:r>
            <a:br>
              <a:rPr lang="en-US" sz="5400" dirty="0"/>
            </a:br>
            <a:br>
              <a:rPr lang="en-US" dirty="0"/>
            </a:br>
            <a:endParaRPr lang="en-US" dirty="0"/>
          </a:p>
        </p:txBody>
      </p:sp>
      <p:sp>
        <p:nvSpPr>
          <p:cNvPr id="3" name="Content Placeholder 2">
            <a:extLst>
              <a:ext uri="{FF2B5EF4-FFF2-40B4-BE49-F238E27FC236}">
                <a16:creationId xmlns:a16="http://schemas.microsoft.com/office/drawing/2014/main" id="{9304C4D4-4136-8642-B8FC-77045EDDDB20}"/>
              </a:ext>
            </a:extLst>
          </p:cNvPr>
          <p:cNvSpPr>
            <a:spLocks noGrp="1"/>
          </p:cNvSpPr>
          <p:nvPr>
            <p:ph idx="1"/>
          </p:nvPr>
        </p:nvSpPr>
        <p:spPr>
          <a:xfrm>
            <a:off x="838199" y="1825625"/>
            <a:ext cx="10667035" cy="4633790"/>
          </a:xfrm>
        </p:spPr>
        <p:txBody>
          <a:bodyPr>
            <a:normAutofit/>
          </a:bodyPr>
          <a:lstStyle/>
          <a:p>
            <a:r>
              <a:rPr lang="en-US" dirty="0"/>
              <a:t>Many of the general purposes of </a:t>
            </a:r>
            <a:r>
              <a:rPr lang="en-US" dirty="0" err="1"/>
              <a:t>labour</a:t>
            </a:r>
            <a:r>
              <a:rPr lang="en-US" dirty="0"/>
              <a:t> law also relevant:</a:t>
            </a:r>
          </a:p>
          <a:p>
            <a:pPr lvl="1"/>
            <a:r>
              <a:rPr lang="en-US" dirty="0"/>
              <a:t>Advancing democracy in the workplace </a:t>
            </a:r>
          </a:p>
          <a:p>
            <a:pPr lvl="1"/>
            <a:r>
              <a:rPr lang="en-US" dirty="0"/>
              <a:t>Redistribution</a:t>
            </a:r>
          </a:p>
          <a:p>
            <a:pPr lvl="1"/>
            <a:r>
              <a:rPr lang="en-US" dirty="0"/>
              <a:t>Protecting dignity</a:t>
            </a:r>
          </a:p>
          <a:p>
            <a:pPr lvl="1"/>
            <a:r>
              <a:rPr lang="en-US" dirty="0"/>
              <a:t>Social inclusion</a:t>
            </a:r>
          </a:p>
          <a:p>
            <a:pPr lvl="1"/>
            <a:r>
              <a:rPr lang="en-US" dirty="0"/>
              <a:t>Non-domination</a:t>
            </a:r>
          </a:p>
          <a:p>
            <a:r>
              <a:rPr lang="en-US" dirty="0"/>
              <a:t>Support the same analysis – the need to protect workers’ free speech and also to protect them from speech of others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7918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A6249-71A5-1443-BB10-DDBB1C5645F0}"/>
              </a:ext>
            </a:extLst>
          </p:cNvPr>
          <p:cNvSpPr>
            <a:spLocks noGrp="1"/>
          </p:cNvSpPr>
          <p:nvPr>
            <p:ph type="title"/>
          </p:nvPr>
        </p:nvSpPr>
        <p:spPr>
          <a:xfrm>
            <a:off x="637953" y="365125"/>
            <a:ext cx="10994065" cy="1325563"/>
          </a:xfrm>
        </p:spPr>
        <p:txBody>
          <a:bodyPr/>
          <a:lstStyle/>
          <a:p>
            <a:pPr algn="ctr"/>
            <a:r>
              <a:rPr lang="en-US" dirty="0"/>
              <a:t>Boundaries/ limitations</a:t>
            </a:r>
          </a:p>
        </p:txBody>
      </p:sp>
      <p:sp>
        <p:nvSpPr>
          <p:cNvPr id="3" name="Content Placeholder 2">
            <a:extLst>
              <a:ext uri="{FF2B5EF4-FFF2-40B4-BE49-F238E27FC236}">
                <a16:creationId xmlns:a16="http://schemas.microsoft.com/office/drawing/2014/main" id="{A30BD6B6-065C-1B44-B0AF-C82BC33A3660}"/>
              </a:ext>
            </a:extLst>
          </p:cNvPr>
          <p:cNvSpPr>
            <a:spLocks noGrp="1"/>
          </p:cNvSpPr>
          <p:nvPr>
            <p:ph idx="1"/>
          </p:nvPr>
        </p:nvSpPr>
        <p:spPr>
          <a:xfrm>
            <a:off x="838199" y="1825625"/>
            <a:ext cx="10690185" cy="4690922"/>
          </a:xfrm>
        </p:spPr>
        <p:txBody>
          <a:bodyPr>
            <a:normAutofit fontScale="92500" lnSpcReduction="10000"/>
          </a:bodyPr>
          <a:lstStyle/>
          <a:p>
            <a:r>
              <a:rPr lang="en-US" dirty="0"/>
              <a:t>“Horizontal” balancing – coherence with other fundamental rights</a:t>
            </a:r>
          </a:p>
          <a:p>
            <a:r>
              <a:rPr lang="en-US" dirty="0"/>
              <a:t>Limitations based on the same justifications of the right</a:t>
            </a:r>
          </a:p>
          <a:p>
            <a:pPr lvl="1"/>
            <a:r>
              <a:rPr lang="en-US" dirty="0"/>
              <a:t>Article 100 of the Constitution of Norway: limitations “may only be imposed when particularly weighty considerations so justify in relation to the grounds for freedom of expression”</a:t>
            </a:r>
          </a:p>
          <a:p>
            <a:r>
              <a:rPr lang="en-US" dirty="0"/>
              <a:t>Proportionality</a:t>
            </a:r>
          </a:p>
          <a:p>
            <a:pPr lvl="1"/>
            <a:r>
              <a:rPr lang="en-US" dirty="0"/>
              <a:t>European convention of human rights, Art. 10: restrictions “as are prescribed by law and are necessary in a democratic society”, in the interests of [several important grounds]</a:t>
            </a:r>
          </a:p>
          <a:p>
            <a:pPr lvl="1"/>
            <a:r>
              <a:rPr lang="en-US" dirty="0"/>
              <a:t>Legitimate goal + rational connection goal/means + minimal impairment (least restrictive means) + balance between cost and benefit  </a:t>
            </a:r>
          </a:p>
          <a:p>
            <a:pPr lvl="1"/>
            <a:r>
              <a:rPr lang="en-US" dirty="0"/>
              <a:t>When assessing harm to the employer, consider type of workplace (public/private, size), type of speech (political?), type of job (senior/junior, contact with customers)  </a:t>
            </a:r>
          </a:p>
          <a:p>
            <a:pPr lvl="1"/>
            <a:r>
              <a:rPr lang="en-US" dirty="0"/>
              <a:t>Dismissals – last resort; in practice, the degree of job security is crucial</a:t>
            </a:r>
          </a:p>
          <a:p>
            <a:endParaRPr lang="en-US" dirty="0"/>
          </a:p>
          <a:p>
            <a:endParaRPr lang="en-US" dirty="0"/>
          </a:p>
          <a:p>
            <a:endParaRPr lang="en-US" dirty="0"/>
          </a:p>
        </p:txBody>
      </p:sp>
    </p:spTree>
    <p:extLst>
      <p:ext uri="{BB962C8B-B14F-4D97-AF65-F5344CB8AC3E}">
        <p14:creationId xmlns:p14="http://schemas.microsoft.com/office/powerpoint/2010/main" val="316285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10723</TotalTime>
  <Words>1284</Words>
  <Application>Microsoft Macintosh PowerPoint</Application>
  <PresentationFormat>Widescreen</PresentationFormat>
  <Paragraphs>108</Paragraphs>
  <Slides>15</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Calibri Light</vt:lpstr>
      <vt:lpstr>Office Theme</vt:lpstr>
      <vt:lpstr>1_Office Theme</vt:lpstr>
      <vt:lpstr>PowerPoint Presentation</vt:lpstr>
      <vt:lpstr>PowerPoint Presentation</vt:lpstr>
      <vt:lpstr>  The traditional justifications  </vt:lpstr>
      <vt:lpstr> Contextual interpretation </vt:lpstr>
      <vt:lpstr>  Freedom of expression in employment relations  </vt:lpstr>
      <vt:lpstr>  Protecting the listeners  </vt:lpstr>
      <vt:lpstr>  Protecting the listeners  </vt:lpstr>
      <vt:lpstr>  General goals of labour law  </vt:lpstr>
      <vt:lpstr>Boundaries/ limitations</vt:lpstr>
      <vt:lpstr>Boundaries/ limitations</vt:lpstr>
      <vt:lpstr> Speech about work or during work </vt:lpstr>
      <vt:lpstr> Speech about work or during work </vt:lpstr>
      <vt:lpstr> Speech seemingly unrelated to work </vt:lpstr>
      <vt:lpstr> Speech seemingly unrelated to work </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expression for workers – justifications  (and some examples of balancing) </dc:title>
  <dc:creator>Guy Davidov</dc:creator>
  <cp:lastModifiedBy>Guy Davidov</cp:lastModifiedBy>
  <cp:revision>268</cp:revision>
  <dcterms:created xsi:type="dcterms:W3CDTF">2023-04-09T11:10:06Z</dcterms:created>
  <dcterms:modified xsi:type="dcterms:W3CDTF">2023-10-14T14:24:29Z</dcterms:modified>
</cp:coreProperties>
</file>