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740"/>
  </p:normalViewPr>
  <p:slideViewPr>
    <p:cSldViewPr snapToGrid="0" snapToObjects="1">
      <p:cViewPr varScale="1">
        <p:scale>
          <a:sx n="120" d="100"/>
          <a:sy n="120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93E2C-4928-8F41-B9E8-A6D246D39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DA670-58BD-4343-98D1-037C96E4E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D5C7F-1F37-0149-8988-65F63F7A3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BB59-1A4C-EA42-B949-7C022A4D2EAC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F7988-7088-4B47-80FF-EF4460429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91C5F-F47E-6249-8FC7-A0ED921A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B1A2-5F3F-C647-A42B-5694BF8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4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827AF-AD76-514C-AE9B-B1551D48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2BC5E-2711-F240-AA15-5F6E0DD30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72A52-74F6-944E-9E90-1F017919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BB59-1A4C-EA42-B949-7C022A4D2EAC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1316A-2E00-A84E-8332-4C7EDF05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2A5E2-CB62-F947-A379-2BC86B83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B1A2-5F3F-C647-A42B-5694BF8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4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B5F0BE-4B74-674D-BC13-3B860C483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40C380-9843-8642-9AB7-5222A92F3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20639-DE20-7646-89EA-36C2D2AD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BB59-1A4C-EA42-B949-7C022A4D2EAC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97FFE-D709-6B49-8B6C-7CABEFD6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5C650-19F5-BA49-A4D8-CFF1C61E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B1A2-5F3F-C647-A42B-5694BF8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8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1E16-4575-4D4D-B7DD-E00101B93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40596-2FF8-9B47-A074-2A63947C3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42240-7FFE-1149-9ABA-ECE27A730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BB59-1A4C-EA42-B949-7C022A4D2EAC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5AF1D-F961-1643-A72D-F9ECE597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47A1A-44A1-2144-8FE9-5FE503FCC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B1A2-5F3F-C647-A42B-5694BF8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2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C551-4E28-B448-BA83-BEB7FEDAE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12F41-9031-EF4B-A782-EC27C57E0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446CA-60F5-B142-A5D7-39D92586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BB59-1A4C-EA42-B949-7C022A4D2EAC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937C9-80E2-1649-9355-F53783E71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A2FF3-081A-7B4F-A9AD-C9C7994D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B1A2-5F3F-C647-A42B-5694BF8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7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6EE25-1993-8044-9D98-A005B489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51278-0D7B-1649-A0B0-8EC5FC016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9210F-0A0F-3E42-BCAB-76268FB48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CCE2B-6C53-834A-B0CC-6F940CDB1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BB59-1A4C-EA42-B949-7C022A4D2EAC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6E4E3-071C-1E49-A001-EA15E6ED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384CA-B303-934E-BDC0-8BB5FA24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B1A2-5F3F-C647-A42B-5694BF8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1C20-50A5-644B-B011-0AD34583B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3246C-362C-A848-AA2A-C372E9CB1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A19B3-4BA0-824C-BCD9-7C50213A4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EC5F4-CBB8-554D-A52A-EA15A29BD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6D0B6-EC95-EB47-AA22-DE7E206D9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C0E685-EFD1-EF46-AE39-69EE7D328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BB59-1A4C-EA42-B949-7C022A4D2EAC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AEBB78-EBC5-BE48-A07E-249DA749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EE30C6-9C7F-AC4A-ACB8-C2F700F1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B1A2-5F3F-C647-A42B-5694BF8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2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F4B1-7BB6-F04D-B95F-30A22DF7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8F189-2C7D-7044-A9D9-57F91113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BB59-1A4C-EA42-B949-7C022A4D2EAC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5A77F-B707-254B-81AB-093E7910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50EB3-3807-2B49-B8F2-F603F6C0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B1A2-5F3F-C647-A42B-5694BF8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0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634CCE-74E0-964B-8E8F-D2032DA5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BB59-1A4C-EA42-B949-7C022A4D2EAC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1AC245-F1C5-D74E-93D5-3C5BCC32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7687E-9A6C-944A-B1D6-5565DCDE7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B1A2-5F3F-C647-A42B-5694BF8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9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11792-C045-EE4D-97DD-FE4ED3B47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4AACB-52BD-B244-BB33-FF7A72DF9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765A4-E18C-254E-BDBC-4D75F6253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75A60-0E89-654B-9879-4E794B05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BB59-1A4C-EA42-B949-7C022A4D2EAC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DFC8E-22D4-6540-9C03-44F35DB4F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CBA7F-4439-0540-A292-84A33E22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B1A2-5F3F-C647-A42B-5694BF8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A5B8D-8266-E943-BB56-47D921FB0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39E55E-AF1D-9F47-802F-30038A12C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622C0-3D40-6241-85A3-BAE633F2B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2FB24-6854-8742-8B18-FBFEA936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BB59-1A4C-EA42-B949-7C022A4D2EAC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1D6DB-6D57-4244-AE3D-9B604CC4B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615D9-C015-4842-90BB-053E07A1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B1A2-5F3F-C647-A42B-5694BF8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586BAD-76AE-2445-BBE2-8BDDC897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95E02-3E5B-E641-94DA-10839E312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F30B5-2563-0B43-A814-4C08D5D5B5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EBB59-1A4C-EA42-B949-7C022A4D2EAC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AD743-F298-3E42-81E0-F25A7C411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C30D4-5C7A-2347-A6EF-A17362021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B1A2-5F3F-C647-A42B-5694BF8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2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20036-6361-E34A-A6DB-4128BB5A2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70135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Status and control following the proposed EU Platform Work Directive</a:t>
            </a:r>
            <a:br>
              <a:rPr lang="en-US" sz="3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3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400" dirty="0">
                <a:latin typeface="Calibri Light" panose="020F0302020204030204" pitchFamily="34" charset="0"/>
                <a:cs typeface="Calibri Light" panose="020F0302020204030204" pitchFamily="34" charset="0"/>
              </a:rPr>
              <a:t>Comments for </a:t>
            </a:r>
            <a:r>
              <a:rPr lang="en-US" sz="3400">
                <a:latin typeface="Calibri Light" panose="020F0302020204030204" pitchFamily="34" charset="0"/>
                <a:cs typeface="Calibri Light" panose="020F0302020204030204" pitchFamily="34" charset="0"/>
              </a:rPr>
              <a:t>roundtable discussion, LLRN6</a:t>
            </a:r>
            <a:b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3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EC3CC-8CBE-F945-9078-1781E1D80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3210" y="4594496"/>
            <a:ext cx="9144000" cy="1655762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Guy Davidov</a:t>
            </a:r>
          </a:p>
          <a:p>
            <a:r>
              <a:rPr lang="en-US" sz="3400" dirty="0">
                <a:latin typeface="Calibri Light" panose="020F0302020204030204" pitchFamily="34" charset="0"/>
                <a:cs typeface="Calibri Light" panose="020F0302020204030204" pitchFamily="34" charset="0"/>
              </a:rPr>
              <a:t>Hebrew University of Jerusalem </a:t>
            </a:r>
          </a:p>
        </p:txBody>
      </p:sp>
    </p:spTree>
    <p:extLst>
      <p:ext uri="{BB962C8B-B14F-4D97-AF65-F5344CB8AC3E}">
        <p14:creationId xmlns:p14="http://schemas.microsoft.com/office/powerpoint/2010/main" val="207033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0EA3-D19A-C74E-9E25-492851B4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Employee status presumptions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89D4396-B612-ED49-9F0B-6E8DA43925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756518"/>
              </p:ext>
            </p:extLst>
          </p:nvPr>
        </p:nvGraphicFramePr>
        <p:xfrm>
          <a:off x="838200" y="1825624"/>
          <a:ext cx="10515600" cy="351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11502482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404865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2388429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349008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0627459"/>
                    </a:ext>
                  </a:extLst>
                </a:gridCol>
              </a:tblGrid>
              <a:tr h="11607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Legal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Coming into force based on…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Rebuttable by…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 is covered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965112"/>
                  </a:ext>
                </a:extLst>
              </a:tr>
              <a:tr h="116078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Weaker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in 50-50% cases (when the burden of proof matters)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Vague tests/ open-ended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Simple facts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 sectors/types of workers (e.g. drivers through platforms)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681090"/>
                  </a:ext>
                </a:extLst>
              </a:tr>
              <a:tr h="116078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Stronger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Applies until ruled otherwise by court/ government 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Simple facts (hard to dispute)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Open-ended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All workers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40585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1BE2F5-1A4B-B942-8931-7C7D13DAEA13}"/>
              </a:ext>
            </a:extLst>
          </p:cNvPr>
          <p:cNvSpPr txBox="1"/>
          <p:nvPr/>
        </p:nvSpPr>
        <p:spPr>
          <a:xfrm>
            <a:off x="2921620" y="5470850"/>
            <a:ext cx="2129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[Possible indirect impact: leading to changes in the test itself]</a:t>
            </a:r>
          </a:p>
        </p:txBody>
      </p:sp>
    </p:spTree>
    <p:extLst>
      <p:ext uri="{BB962C8B-B14F-4D97-AF65-F5344CB8AC3E}">
        <p14:creationId xmlns:p14="http://schemas.microsoft.com/office/powerpoint/2010/main" val="222028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0EA3-D19A-C74E-9E25-492851B4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Proposed platform work Directive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89D4396-B612-ED49-9F0B-6E8DA43925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15600" cy="351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11502482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404865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2388429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349008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0627459"/>
                    </a:ext>
                  </a:extLst>
                </a:gridCol>
              </a:tblGrid>
              <a:tr h="11607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Legal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Coming into force based on…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Rebuttable by…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 is covered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965112"/>
                  </a:ext>
                </a:extLst>
              </a:tr>
              <a:tr h="116078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Weaker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in 50-50% cases (when the burden of proof matters)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Vague tests/ open-ended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Simple facts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 sectors/types of workers (e.g. drivers through platforms)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681090"/>
                  </a:ext>
                </a:extLst>
              </a:tr>
              <a:tr h="116078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Stronger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Applies until ruled otherwise by court/ government 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Simple facts (hard to dispute)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Open-ended standards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All workers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405852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00089AD-5A53-044C-BA37-2937729E3BCF}"/>
              </a:ext>
            </a:extLst>
          </p:cNvPr>
          <p:cNvSpPr/>
          <p:nvPr/>
        </p:nvSpPr>
        <p:spPr>
          <a:xfrm>
            <a:off x="2832410" y="2867091"/>
            <a:ext cx="2230244" cy="14273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6F5A1C-C9F5-EC4D-AA91-B1D3ADFC8C34}"/>
              </a:ext>
            </a:extLst>
          </p:cNvPr>
          <p:cNvSpPr/>
          <p:nvPr/>
        </p:nvSpPr>
        <p:spPr>
          <a:xfrm>
            <a:off x="4980878" y="2867091"/>
            <a:ext cx="2230244" cy="14273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AEDD3D-A5A2-6943-AEC2-0E95009463A3}"/>
              </a:ext>
            </a:extLst>
          </p:cNvPr>
          <p:cNvSpPr/>
          <p:nvPr/>
        </p:nvSpPr>
        <p:spPr>
          <a:xfrm>
            <a:off x="7016905" y="4003288"/>
            <a:ext cx="2230244" cy="1467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A4D54A-3931-754C-9B40-852A0C3563CB}"/>
              </a:ext>
            </a:extLst>
          </p:cNvPr>
          <p:cNvSpPr/>
          <p:nvPr/>
        </p:nvSpPr>
        <p:spPr>
          <a:xfrm>
            <a:off x="9134708" y="2867091"/>
            <a:ext cx="2230244" cy="14273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9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0EA3-D19A-C74E-9E25-492851B4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More effective options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89D4396-B612-ED49-9F0B-6E8DA43925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074233"/>
              </p:ext>
            </p:extLst>
          </p:nvPr>
        </p:nvGraphicFramePr>
        <p:xfrm>
          <a:off x="838200" y="1825624"/>
          <a:ext cx="10515600" cy="351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11502482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404865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2388429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349008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0627459"/>
                    </a:ext>
                  </a:extLst>
                </a:gridCol>
              </a:tblGrid>
              <a:tr h="11607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Legal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Coming into force based on…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Rebuttable by…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 is covered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965112"/>
                  </a:ext>
                </a:extLst>
              </a:tr>
              <a:tr h="116078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Weaker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in 50-50% cases (when the burden of proof matters)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Vague tests/ open-ended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Simple facts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 sectors/types of workers (e.g. drivers through platforms)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681090"/>
                  </a:ext>
                </a:extLst>
              </a:tr>
              <a:tr h="116078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Stronger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Applies until ruled otherwise by court/ government agency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Simple facts (hard to dispute)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Open-ended standards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All workers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405852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CD6F5A1C-C9F5-EC4D-AA91-B1D3ADFC8C34}"/>
              </a:ext>
            </a:extLst>
          </p:cNvPr>
          <p:cNvSpPr/>
          <p:nvPr/>
        </p:nvSpPr>
        <p:spPr>
          <a:xfrm>
            <a:off x="4924658" y="4023391"/>
            <a:ext cx="2230244" cy="14273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AEDD3D-A5A2-6943-AEC2-0E95009463A3}"/>
              </a:ext>
            </a:extLst>
          </p:cNvPr>
          <p:cNvSpPr/>
          <p:nvPr/>
        </p:nvSpPr>
        <p:spPr>
          <a:xfrm>
            <a:off x="7016905" y="4003288"/>
            <a:ext cx="2230244" cy="1467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1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FA93-34D7-1447-937D-471F913CB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Are </a:t>
            </a:r>
            <a:r>
              <a:rPr lang="en-US" dirty="0" err="1"/>
              <a:t>labour</a:t>
            </a:r>
            <a:r>
              <a:rPr lang="en-US" dirty="0"/>
              <a:t> laws needed despite autonomy?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38EB5B-2B62-AE47-929F-BFF9158863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888788"/>
              </p:ext>
            </p:extLst>
          </p:nvPr>
        </p:nvGraphicFramePr>
        <p:xfrm>
          <a:off x="838200" y="1825624"/>
          <a:ext cx="10515600" cy="420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470">
                  <a:extLst>
                    <a:ext uri="{9D8B030D-6E8A-4147-A177-3AD203B41FA5}">
                      <a16:colId xmlns:a16="http://schemas.microsoft.com/office/drawing/2014/main" val="3632659826"/>
                    </a:ext>
                  </a:extLst>
                </a:gridCol>
                <a:gridCol w="1642730">
                  <a:extLst>
                    <a:ext uri="{9D8B030D-6E8A-4147-A177-3AD203B41FA5}">
                      <a16:colId xmlns:a16="http://schemas.microsoft.com/office/drawing/2014/main" val="21220501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3085563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0096725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408216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01957676"/>
                    </a:ext>
                  </a:extLst>
                </a:gridCol>
              </a:tblGrid>
              <a:tr h="8235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378933"/>
                  </a:ext>
                </a:extLst>
              </a:tr>
              <a:tr h="82359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When to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023409"/>
                  </a:ext>
                </a:extLst>
              </a:tr>
              <a:tr h="82359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How much to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03552"/>
                  </a:ext>
                </a:extLst>
              </a:tr>
              <a:tr h="823595">
                <a:tc>
                  <a:txBody>
                    <a:bodyPr/>
                    <a:lstStyle/>
                    <a:p>
                      <a:r>
                        <a:rPr lang="en-US" dirty="0"/>
                        <a:t>Setting the price of the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17612"/>
                  </a:ext>
                </a:extLst>
              </a:tr>
              <a:tr h="823595">
                <a:tc>
                  <a:txBody>
                    <a:bodyPr/>
                    <a:lstStyle/>
                    <a:p>
                      <a:r>
                        <a:rPr lang="en-US" dirty="0"/>
                        <a:t>Sending others to do the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10967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10782EA-3D1E-6F47-AADC-26DAE6B8E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555" y="1937214"/>
            <a:ext cx="593648" cy="593648"/>
          </a:xfrm>
          <a:prstGeom prst="rect">
            <a:avLst/>
          </a:prstGeom>
          <a:effectLst>
            <a:outerShdw dist="50800" dir="5400000" algn="ctr" rotWithShape="0">
              <a:schemeClr val="accent1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C45836-ACF4-7A48-A4C3-B0338023A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786" y="1955654"/>
            <a:ext cx="545398" cy="555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D1C2AE-041E-1C4B-AD60-DAD250A6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924" y="1937214"/>
            <a:ext cx="583916" cy="593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20A577-BFBE-C848-8849-01E06B441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949" y="1927125"/>
            <a:ext cx="593648" cy="5936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4325A2-D0F2-5F49-A119-C4CABAF07233}"/>
              </a:ext>
            </a:extLst>
          </p:cNvPr>
          <p:cNvSpPr txBox="1"/>
          <p:nvPr/>
        </p:nvSpPr>
        <p:spPr>
          <a:xfrm>
            <a:off x="1226645" y="1767796"/>
            <a:ext cx="1467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Type of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31AE36-695D-A140-BCCC-BA60BFB4A3BA}"/>
              </a:ext>
            </a:extLst>
          </p:cNvPr>
          <p:cNvSpPr txBox="1"/>
          <p:nvPr/>
        </p:nvSpPr>
        <p:spPr>
          <a:xfrm>
            <a:off x="1626740" y="1952462"/>
            <a:ext cx="114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regulation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4E291F-30EF-7042-8200-F404652CE873}"/>
              </a:ext>
            </a:extLst>
          </p:cNvPr>
          <p:cNvSpPr txBox="1"/>
          <p:nvPr/>
        </p:nvSpPr>
        <p:spPr>
          <a:xfrm>
            <a:off x="820317" y="2068583"/>
            <a:ext cx="84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Free 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E85C00-7D3C-7942-B174-E114D6979356}"/>
              </a:ext>
            </a:extLst>
          </p:cNvPr>
          <p:cNvSpPr txBox="1"/>
          <p:nvPr/>
        </p:nvSpPr>
        <p:spPr>
          <a:xfrm>
            <a:off x="820317" y="2311077"/>
            <a:ext cx="148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choose what?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BE9DC9-AEF2-3D4C-BB80-F7CF4DC39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1593" y="2810841"/>
            <a:ext cx="527571" cy="5275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DAA331-03C7-EA4D-BA18-7D72C22DE2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348" y="2842277"/>
            <a:ext cx="504902" cy="5049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75B562-0A1D-FF49-9F05-A98DDE7F96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0883" y="2843796"/>
            <a:ext cx="504902" cy="5049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C99E90-2AE5-8E4E-9DFC-39D2C0EED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2938" y="2842277"/>
            <a:ext cx="504902" cy="5049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DCCBEA-CC70-F448-8461-92C0D976EA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4632" y="3678226"/>
            <a:ext cx="527571" cy="5275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8F8E5A-40D2-014A-A39A-8777705ECA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445" y="4540962"/>
            <a:ext cx="527571" cy="5275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040898-1B93-6343-8282-0029F9174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545" y="5353161"/>
            <a:ext cx="527571" cy="5275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35E9F3-991E-6042-8268-0AC0F8654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9091" y="5377376"/>
            <a:ext cx="527571" cy="5275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EF7B57-FDE2-E240-BFB5-00D61FF408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1481" y="5365639"/>
            <a:ext cx="527571" cy="5275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5379BF-12BD-7E45-A1D8-C7457D7EF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1994" y="5348767"/>
            <a:ext cx="527571" cy="5275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8DE54C-37B6-B248-926B-54AF7EA8F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0883" y="3689560"/>
            <a:ext cx="504902" cy="50490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78D9A8D-8739-654A-B798-988FBF30E2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5966" y="4552297"/>
            <a:ext cx="504902" cy="5049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B3EAD49-0008-D24B-8BD4-1B9D1EDCD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2322" y="4572393"/>
            <a:ext cx="504902" cy="5049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ADC8E7C-2ABA-7E46-A277-21DFC5E85D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0588" y="3702753"/>
            <a:ext cx="527252" cy="5562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038CEBA-8997-2244-A602-099FD03F81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7998" y="3684826"/>
            <a:ext cx="527252" cy="5562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785AC14-5D6B-4949-9C82-A1BBC072CB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0698" y="4561059"/>
            <a:ext cx="527252" cy="556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4821EE-9A06-0546-9274-5F1CD8ABB8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9561" y="1937214"/>
            <a:ext cx="601578" cy="6015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3F90465-D49E-DF4C-99D5-7F1EAA199C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7899" y="2810841"/>
            <a:ext cx="504902" cy="5049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7055023-EB55-B24A-96C1-4AD45E93C4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7899" y="3708956"/>
            <a:ext cx="527252" cy="5562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0D4BA01-FAAD-224C-A21C-AD51F0A17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3871" y="5345345"/>
            <a:ext cx="527571" cy="5275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A5CBB25-5C4A-304C-AFEC-560ABFB61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3871" y="4527150"/>
            <a:ext cx="527252" cy="5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2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072C-CC4B-7144-B538-23176673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Proposed Directive – most recent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7144E-0782-064C-8F47-40F77F5B2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Worker through a digital platform presumed to be employee if the platform exerts </a:t>
            </a:r>
            <a:r>
              <a:rPr lang="en-US" i="1" dirty="0"/>
              <a:t>control and direction</a:t>
            </a:r>
            <a:r>
              <a:rPr lang="en-US" dirty="0"/>
              <a:t>, which is demonstrated by at least </a:t>
            </a:r>
            <a:r>
              <a:rPr lang="en-US" b="1" dirty="0"/>
              <a:t>three</a:t>
            </a:r>
            <a:r>
              <a:rPr lang="en-US" dirty="0"/>
              <a:t> of the following </a:t>
            </a:r>
            <a:r>
              <a:rPr lang="en-US" b="1" dirty="0"/>
              <a:t>seven</a:t>
            </a:r>
            <a:r>
              <a:rPr lang="en-US" dirty="0"/>
              <a:t> criteria:</a:t>
            </a:r>
          </a:p>
          <a:p>
            <a:r>
              <a:rPr lang="en-US" dirty="0"/>
              <a:t>Platform determines upper limit of remuneration</a:t>
            </a:r>
          </a:p>
          <a:p>
            <a:r>
              <a:rPr lang="en-US" dirty="0"/>
              <a:t>Rules regarding appearance, conduct towards clients</a:t>
            </a:r>
          </a:p>
          <a:p>
            <a:r>
              <a:rPr lang="en-US" dirty="0"/>
              <a:t>Platform supervises the work including by electronic means</a:t>
            </a:r>
          </a:p>
          <a:p>
            <a:r>
              <a:rPr lang="en-US" dirty="0"/>
              <a:t>Freedom to choose when to work restricted </a:t>
            </a:r>
          </a:p>
          <a:p>
            <a:r>
              <a:rPr lang="en-US" dirty="0"/>
              <a:t>Freedom to accept or refuse work restricted</a:t>
            </a:r>
          </a:p>
          <a:p>
            <a:r>
              <a:rPr lang="en-US" dirty="0"/>
              <a:t>Freedom to use subcontractors or substitutes restricted</a:t>
            </a:r>
          </a:p>
          <a:p>
            <a:r>
              <a:rPr lang="en-US" dirty="0"/>
              <a:t>Possibility to build a client base/ work for others restricted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37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384</Words>
  <Application>Microsoft Macintosh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Status and control following the proposed EU Platform Work Directive  Comments for roundtable discussion, LLRN6 </vt:lpstr>
      <vt:lpstr>Employee status presumptions</vt:lpstr>
      <vt:lpstr>Proposed platform work Directive</vt:lpstr>
      <vt:lpstr>More effective options</vt:lpstr>
      <vt:lpstr>Are labour laws needed despite autonomy?</vt:lpstr>
      <vt:lpstr>Proposed Directive – most recent version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 Davidov</dc:creator>
  <cp:lastModifiedBy>Guy Davidov</cp:lastModifiedBy>
  <cp:revision>24</cp:revision>
  <dcterms:created xsi:type="dcterms:W3CDTF">2023-06-22T04:56:18Z</dcterms:created>
  <dcterms:modified xsi:type="dcterms:W3CDTF">2023-10-14T14:20:59Z</dcterms:modified>
</cp:coreProperties>
</file>